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29" r:id="rId2"/>
    <p:sldId id="323" r:id="rId3"/>
    <p:sldId id="307" r:id="rId4"/>
    <p:sldId id="381" r:id="rId5"/>
    <p:sldId id="291" r:id="rId6"/>
    <p:sldId id="269" r:id="rId7"/>
    <p:sldId id="393" r:id="rId8"/>
    <p:sldId id="330" r:id="rId9"/>
    <p:sldId id="384" r:id="rId10"/>
    <p:sldId id="383" r:id="rId11"/>
    <p:sldId id="351" r:id="rId12"/>
    <p:sldId id="364" r:id="rId13"/>
    <p:sldId id="389" r:id="rId14"/>
    <p:sldId id="394" r:id="rId15"/>
    <p:sldId id="387" r:id="rId16"/>
    <p:sldId id="395" r:id="rId17"/>
    <p:sldId id="404" r:id="rId18"/>
    <p:sldId id="396" r:id="rId19"/>
    <p:sldId id="402" r:id="rId20"/>
    <p:sldId id="400" r:id="rId21"/>
    <p:sldId id="399" r:id="rId22"/>
    <p:sldId id="405" r:id="rId23"/>
    <p:sldId id="299" r:id="rId24"/>
    <p:sldId id="308" r:id="rId25"/>
  </p:sldIdLst>
  <p:sldSz cx="9144000" cy="6858000" type="screen4x3"/>
  <p:notesSz cx="6954838" cy="93091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C42"/>
    <a:srgbClr val="00194C"/>
    <a:srgbClr val="6085A7"/>
    <a:srgbClr val="97AF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54" autoAdjust="0"/>
    <p:restoredTop sz="61538" autoAdjust="0"/>
  </p:normalViewPr>
  <p:slideViewPr>
    <p:cSldViewPr>
      <p:cViewPr>
        <p:scale>
          <a:sx n="71" d="100"/>
          <a:sy n="71" d="100"/>
        </p:scale>
        <p:origin x="-2700"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060" y="-108"/>
      </p:cViewPr>
      <p:guideLst>
        <p:guide orient="horz" pos="2932"/>
        <p:guide pos="219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14393" cy="46577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38871" y="0"/>
            <a:ext cx="3014393" cy="465773"/>
          </a:xfrm>
          <a:prstGeom prst="rect">
            <a:avLst/>
          </a:prstGeom>
        </p:spPr>
        <p:txBody>
          <a:bodyPr vert="horz" lIns="91440" tIns="45720" rIns="91440" bIns="45720" rtlCol="0"/>
          <a:lstStyle>
            <a:lvl1pPr algn="r">
              <a:defRPr sz="1200"/>
            </a:lvl1pPr>
          </a:lstStyle>
          <a:p>
            <a:fld id="{B4845FC9-72B2-40E1-A036-2EDCBCBB8A6D}" type="datetimeFigureOut">
              <a:rPr lang="en-US" smtClean="0"/>
              <a:pPr/>
              <a:t>6/18/2013</a:t>
            </a:fld>
            <a:endParaRPr lang="en-US" dirty="0"/>
          </a:p>
        </p:txBody>
      </p:sp>
      <p:sp>
        <p:nvSpPr>
          <p:cNvPr id="4" name="Footer Placeholder 3"/>
          <p:cNvSpPr>
            <a:spLocks noGrp="1"/>
          </p:cNvSpPr>
          <p:nvPr>
            <p:ph type="ftr" sz="quarter" idx="2"/>
          </p:nvPr>
        </p:nvSpPr>
        <p:spPr>
          <a:xfrm>
            <a:off x="1" y="8841738"/>
            <a:ext cx="3014393" cy="46577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38871" y="8841738"/>
            <a:ext cx="3014393" cy="465773"/>
          </a:xfrm>
          <a:prstGeom prst="rect">
            <a:avLst/>
          </a:prstGeom>
        </p:spPr>
        <p:txBody>
          <a:bodyPr vert="horz" lIns="91440" tIns="45720" rIns="91440" bIns="45720" rtlCol="0" anchor="b"/>
          <a:lstStyle>
            <a:lvl1pPr algn="r">
              <a:defRPr sz="1200"/>
            </a:lvl1pPr>
          </a:lstStyle>
          <a:p>
            <a:fld id="{31D40ABB-4DB6-4FC1-8EC5-23EB2A506393}" type="slidenum">
              <a:rPr lang="en-US" smtClean="0"/>
              <a:pPr/>
              <a:t>‹#›</a:t>
            </a:fld>
            <a:endParaRPr lang="en-US" dirty="0"/>
          </a:p>
        </p:txBody>
      </p:sp>
    </p:spTree>
    <p:extLst>
      <p:ext uri="{BB962C8B-B14F-4D97-AF65-F5344CB8AC3E}">
        <p14:creationId xmlns:p14="http://schemas.microsoft.com/office/powerpoint/2010/main" val="478017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5455"/>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39466" y="0"/>
            <a:ext cx="3013763" cy="465455"/>
          </a:xfrm>
          <a:prstGeom prst="rect">
            <a:avLst/>
          </a:prstGeom>
        </p:spPr>
        <p:txBody>
          <a:bodyPr vert="horz" lIns="93177" tIns="46589" rIns="93177" bIns="46589" rtlCol="0"/>
          <a:lstStyle>
            <a:lvl1pPr algn="r">
              <a:defRPr sz="1200"/>
            </a:lvl1pPr>
          </a:lstStyle>
          <a:p>
            <a:fld id="{1160A014-2AA8-4259-846A-7E2858A9BE85}" type="datetimeFigureOut">
              <a:rPr lang="en-US" smtClean="0"/>
              <a:pPr/>
              <a:t>6/18/2013</a:t>
            </a:fld>
            <a:endParaRPr lang="en-US" dirty="0"/>
          </a:p>
        </p:txBody>
      </p:sp>
      <p:sp>
        <p:nvSpPr>
          <p:cNvPr id="4" name="Slide Image Placeholder 3"/>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95484" y="4421823"/>
            <a:ext cx="5563870" cy="4189095"/>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30"/>
            <a:ext cx="3013763" cy="465455"/>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9466" y="8842030"/>
            <a:ext cx="3013763" cy="465455"/>
          </a:xfrm>
          <a:prstGeom prst="rect">
            <a:avLst/>
          </a:prstGeom>
        </p:spPr>
        <p:txBody>
          <a:bodyPr vert="horz" lIns="93177" tIns="46589" rIns="93177" bIns="46589" rtlCol="0" anchor="b"/>
          <a:lstStyle>
            <a:lvl1pPr algn="r">
              <a:defRPr sz="1200"/>
            </a:lvl1pPr>
          </a:lstStyle>
          <a:p>
            <a:fld id="{F3CAB92B-62A6-41C0-8526-F16ADD9D2845}" type="slidenum">
              <a:rPr lang="en-US" smtClean="0"/>
              <a:pPr/>
              <a:t>‹#›</a:t>
            </a:fld>
            <a:endParaRPr lang="en-US" dirty="0"/>
          </a:p>
        </p:txBody>
      </p:sp>
    </p:spTree>
    <p:extLst>
      <p:ext uri="{BB962C8B-B14F-4D97-AF65-F5344CB8AC3E}">
        <p14:creationId xmlns:p14="http://schemas.microsoft.com/office/powerpoint/2010/main" val="3630089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NSC STEM Bridge team is comprised of math, English, and technical professional skills faculty from consortium colleges.  Along with the NSC STEM Bridge team, the course was co-developed with OLI and CAST, and all of the course scenarios were written in workplace scenarios.  These workplace scenarios were created with the help of our industry partners, ensuring the content was accurate and relevant to what these students will do upon program completion</a:t>
            </a:r>
            <a:r>
              <a:rPr lang="en-US" baseline="0" dirty="0" smtClean="0"/>
              <a:t>.</a:t>
            </a:r>
          </a:p>
          <a:p>
            <a:endParaRPr lang="en-US" baseline="0" dirty="0" smtClean="0"/>
          </a:p>
          <a:p>
            <a:r>
              <a:rPr lang="en-US" baseline="0" dirty="0" smtClean="0"/>
              <a:t>CAST helps integrate the Universal Design for Learning framework into the curriculum.  Accessibility is foundational to UDL, but UDL is more focused for all learners </a:t>
            </a:r>
            <a:endParaRPr lang="en-US" baseline="0" dirty="0" smtClean="0"/>
          </a:p>
        </p:txBody>
      </p:sp>
      <p:sp>
        <p:nvSpPr>
          <p:cNvPr id="4" name="Slide Number Placeholder 3"/>
          <p:cNvSpPr>
            <a:spLocks noGrp="1"/>
          </p:cNvSpPr>
          <p:nvPr>
            <p:ph type="sldNum" sz="quarter" idx="10"/>
          </p:nvPr>
        </p:nvSpPr>
        <p:spPr/>
        <p:txBody>
          <a:bodyPr/>
          <a:lstStyle/>
          <a:p>
            <a:fld id="{F3CAB92B-62A6-41C0-8526-F16ADD9D2845}" type="slidenum">
              <a:rPr lang="en-US" smtClean="0"/>
              <a:pPr/>
              <a:t>10</a:t>
            </a:fld>
            <a:endParaRPr lang="en-US" dirty="0"/>
          </a:p>
        </p:txBody>
      </p:sp>
    </p:spTree>
    <p:extLst>
      <p:ext uri="{BB962C8B-B14F-4D97-AF65-F5344CB8AC3E}">
        <p14:creationId xmlns:p14="http://schemas.microsoft.com/office/powerpoint/2010/main" val="3438328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Flexibility</a:t>
            </a:r>
            <a:r>
              <a:rPr lang="en-US" baseline="0" dirty="0" smtClean="0"/>
              <a:t> is the key to this design…colleges can utilize the curriculum wherever is most appropriate.</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11</a:t>
            </a:fld>
            <a:endParaRPr lang="en-US" dirty="0"/>
          </a:p>
        </p:txBody>
      </p:sp>
    </p:spTree>
    <p:extLst>
      <p:ext uri="{BB962C8B-B14F-4D97-AF65-F5344CB8AC3E}">
        <p14:creationId xmlns:p14="http://schemas.microsoft.com/office/powerpoint/2010/main" val="1054005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Platform</a:t>
            </a:r>
            <a:r>
              <a:rPr lang="en-US" baseline="0" dirty="0" smtClean="0"/>
              <a:t> + allows for intense flexibility and supports many different student learning types.  </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12</a:t>
            </a:fld>
            <a:endParaRPr lang="en-US" dirty="0"/>
          </a:p>
        </p:txBody>
      </p:sp>
    </p:spTree>
    <p:extLst>
      <p:ext uri="{BB962C8B-B14F-4D97-AF65-F5344CB8AC3E}">
        <p14:creationId xmlns:p14="http://schemas.microsoft.com/office/powerpoint/2010/main" val="2497774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was a recognition</a:t>
            </a:r>
            <a:r>
              <a:rPr lang="en-US" baseline="0" dirty="0" smtClean="0"/>
              <a:t> that there may be a group of students who are interested in a program but significantly lack the math and writing skills to enter the certificate programs directly.  Enter FAST TRACKS, a program designed to be an intensive ‘deep dive’ into basic math, writing and communications.  </a:t>
            </a:r>
          </a:p>
          <a:p>
            <a:endParaRPr lang="en-US" baseline="0" dirty="0" smtClean="0"/>
          </a:p>
          <a:p>
            <a:r>
              <a:rPr lang="en-US" baseline="0" dirty="0" smtClean="0"/>
              <a:t>The curricula is learning outcomes based, and was written so that it could be </a:t>
            </a:r>
            <a:r>
              <a:rPr lang="en-US" baseline="0" dirty="0" err="1" smtClean="0"/>
              <a:t>crosswalked</a:t>
            </a:r>
            <a:r>
              <a:rPr lang="en-US" baseline="0" dirty="0" smtClean="0"/>
              <a:t> to traditional developmental class outcomes and placement tests.  </a:t>
            </a:r>
          </a:p>
          <a:p>
            <a:endParaRPr lang="en-US" baseline="0" dirty="0" smtClean="0"/>
          </a:p>
          <a:p>
            <a:r>
              <a:rPr lang="en-US" baseline="0" dirty="0" smtClean="0"/>
              <a:t>It’s clear that the implementation of FAST TRACKS at each NSC institution will vary greatly.  All of the curriculum material will be made available to all NSC colleges to allow for an appropriate fit at each institution/program.</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13</a:t>
            </a:fld>
            <a:endParaRPr lang="en-US" dirty="0"/>
          </a:p>
        </p:txBody>
      </p:sp>
    </p:spTree>
    <p:extLst>
      <p:ext uri="{BB962C8B-B14F-4D97-AF65-F5344CB8AC3E}">
        <p14:creationId xmlns:p14="http://schemas.microsoft.com/office/powerpoint/2010/main" val="4000657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AACC is implementing</a:t>
            </a:r>
            <a:r>
              <a:rPr lang="en-US" baseline="0" dirty="0" smtClean="0"/>
              <a:t> FAST TRACKS as an intensive, 9-week course, for a total of 180 instructional hours.  The FAST TRACKS course will meet in the nine weeks preceding the start of the fall cohort, and students will be pre- and post placement tested to ensure that they are eligible for the certificate program.</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14</a:t>
            </a:fld>
            <a:endParaRPr lang="en-US" dirty="0"/>
          </a:p>
        </p:txBody>
      </p:sp>
    </p:spTree>
    <p:extLst>
      <p:ext uri="{BB962C8B-B14F-4D97-AF65-F5344CB8AC3E}">
        <p14:creationId xmlns:p14="http://schemas.microsoft.com/office/powerpoint/2010/main" val="1473573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five</a:t>
            </a:r>
            <a:r>
              <a:rPr lang="en-US" baseline="0" dirty="0" smtClean="0"/>
              <a:t> technical teams, along with the FAST TRACKS program, will have a select number of course lessons implemented/programmed as interactive lessons in Platform+.  These lessons will be open to any institution.</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15</a:t>
            </a:fld>
            <a:endParaRPr lang="en-US" dirty="0"/>
          </a:p>
        </p:txBody>
      </p:sp>
    </p:spTree>
    <p:extLst>
      <p:ext uri="{BB962C8B-B14F-4D97-AF65-F5344CB8AC3E}">
        <p14:creationId xmlns:p14="http://schemas.microsoft.com/office/powerpoint/2010/main" val="1978340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 to the advice and lessons learned…</a:t>
            </a:r>
          </a:p>
          <a:p>
            <a:endParaRPr lang="en-US" dirty="0" smtClean="0"/>
          </a:p>
          <a:p>
            <a:r>
              <a:rPr lang="en-US" dirty="0" smtClean="0"/>
              <a:t>Three years isn’t very long to create, implement, refine and measure outcomes.  Get going RIGHT away.  Make appropriate executive decisions that don’t require collaboration and</a:t>
            </a:r>
            <a:r>
              <a:rPr lang="en-US" baseline="0" dirty="0" smtClean="0"/>
              <a:t> get focused on what’s important right away.</a:t>
            </a:r>
          </a:p>
          <a:p>
            <a:endParaRPr lang="en-US" baseline="0" dirty="0" smtClean="0"/>
          </a:p>
          <a:p>
            <a:r>
              <a:rPr lang="en-US" baseline="0" dirty="0" smtClean="0"/>
              <a:t>Do not wait to hire personnel – posting a position, interviewing, reference checking, HR on-boarding – it all takes precious time.  Get your key personnel hired and on board quickly.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All equipment purchases must be approved by DOL, even if</a:t>
            </a:r>
            <a:r>
              <a:rPr lang="en-US" baseline="0" dirty="0" smtClean="0"/>
              <a:t> they’re already budgeted in the grant itself.  The approval process may take time, and for us, all equipment must be in place and in use by the start of year 3, it’s imperative that the requests get put in as soon as possible to meet this requirement.  In the most perfect of situations, the entire process may take a significant amount of time.</a:t>
            </a:r>
            <a:endParaRPr lang="en-US" dirty="0" smtClean="0"/>
          </a:p>
          <a:p>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16</a:t>
            </a:fld>
            <a:endParaRPr lang="en-US" dirty="0"/>
          </a:p>
        </p:txBody>
      </p:sp>
    </p:spTree>
    <p:extLst>
      <p:ext uri="{BB962C8B-B14F-4D97-AF65-F5344CB8AC3E}">
        <p14:creationId xmlns:p14="http://schemas.microsoft.com/office/powerpoint/2010/main" val="2067931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NSC Scope of work focus is curriculum development and implementation to include participant outcomes.  If your goal involves participant outcomes, recruitment is important.  </a:t>
            </a:r>
          </a:p>
          <a:p>
            <a:endParaRPr lang="en-US" dirty="0" smtClean="0"/>
          </a:p>
          <a:p>
            <a:r>
              <a:rPr lang="en-US" dirty="0" smtClean="0"/>
              <a:t>Recruitment of students is,</a:t>
            </a:r>
            <a:r>
              <a:rPr lang="en-US" baseline="0" dirty="0" smtClean="0"/>
              <a:t> in a word, HARD.  It’s time consuming, and sometimes feels like you’re squeezing water out of a rock.  When the grant started, we were very focused on content and curriculum.  We knew that recruiting needed to be done, but when it came time to fill cohorts, it was very late in the recruiting cycle AND we started in January, or mid-year.  Get moving on student recruitment at the very beginning – this HAS to be someone’s top priority right from the start.  The recruitment of participants MUST be done from the beginning, and in full force.</a:t>
            </a:r>
          </a:p>
          <a:p>
            <a:endParaRPr lang="en-US" baseline="0" dirty="0" smtClean="0"/>
          </a:p>
          <a:p>
            <a:r>
              <a:rPr lang="en-US" baseline="0" dirty="0" smtClean="0"/>
              <a:t>Comprehensive brochures and websites have been particularly helpful in marketing and recruitment efforts.  At the beginning, it was supremely important that students had a place, or places, where they could obtain the information and not rely on waiting for a return call from one single person.  The NSC chose to use one marketing firm/printer for all of our material – in retrospect it may have been faster, and possibly more economical to use the resources we have at each of our colleges.  </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17</a:t>
            </a:fld>
            <a:endParaRPr lang="en-US" dirty="0"/>
          </a:p>
        </p:txBody>
      </p:sp>
    </p:spTree>
    <p:extLst>
      <p:ext uri="{BB962C8B-B14F-4D97-AF65-F5344CB8AC3E}">
        <p14:creationId xmlns:p14="http://schemas.microsoft.com/office/powerpoint/2010/main" val="2067931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grant leadership</a:t>
            </a:r>
            <a:r>
              <a:rPr lang="en-US" baseline="0" dirty="0" smtClean="0"/>
              <a:t> transmits </a:t>
            </a:r>
            <a:r>
              <a:rPr lang="en-US" dirty="0" smtClean="0"/>
              <a:t>Guidance Memos to update</a:t>
            </a:r>
            <a:r>
              <a:rPr lang="en-US" baseline="0" dirty="0" smtClean="0"/>
              <a:t> Consortium colleges on policy or process changes, but they’re typically in response to a situation, but there is a base of guidance that your grant needs to get done.  Set what you can from the start, and react to the policies that need to be reacted to as you go forward.   The NSC is willing to share them with other grantees.  </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18</a:t>
            </a:fld>
            <a:endParaRPr lang="en-US" dirty="0"/>
          </a:p>
        </p:txBody>
      </p:sp>
    </p:spTree>
    <p:extLst>
      <p:ext uri="{BB962C8B-B14F-4D97-AF65-F5344CB8AC3E}">
        <p14:creationId xmlns:p14="http://schemas.microsoft.com/office/powerpoint/2010/main" val="2067931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industry partners have been invaluable to us.  In the early days of the grant, we solicited information from an Employer Advisory Board on skills students were lacking in the workforce, and industry trends.  Our relationship with our partners has grown immensely.  </a:t>
            </a:r>
          </a:p>
          <a:p>
            <a:endParaRPr lang="en-US" baseline="0" dirty="0" smtClean="0"/>
          </a:p>
          <a:p>
            <a:r>
              <a:rPr lang="en-US" baseline="0" dirty="0" smtClean="0"/>
              <a:t>In STEM Bridge, we use our industry partners as THE SOURCE for curriculum focus and ideas.  We worked with ARINC, a defense contractor, to write the Critical Thinking and Workplace Communications Unit.  We held weekly calls with ARINC to ensure that our focus and interpretation of their processes was sound, and that it met their needs also.  ARINC is so pleased with the outcome of the partnership that this course will be used as part of their corporate training.  We have permission from ARINC to use their name, logo, photos, forms, and processes within the course material, and it brings a true ‘real world’ scenario to life for our students.  </a:t>
            </a:r>
          </a:p>
          <a:p>
            <a:endParaRPr lang="en-US" dirty="0" smtClean="0"/>
          </a:p>
          <a:p>
            <a:r>
              <a:rPr lang="en-US" dirty="0" smtClean="0"/>
              <a:t>We’re currently</a:t>
            </a:r>
            <a:r>
              <a:rPr lang="en-US" baseline="0" dirty="0" smtClean="0"/>
              <a:t> working with a large, national retailer in the development of the professional skills module.  We just held a national employer call to solicit ideas centered around customer service; scenarios, characteristics, ideas and stories – all of which will be implemented into our curriculum.  We will continue to interface with these employers to ensure that we’re providing instruction to students in the areas that are most important to them, and that the curriculum is current and relevant in the workplace.  </a:t>
            </a:r>
          </a:p>
          <a:p>
            <a:endParaRPr lang="en-US" baseline="0" dirty="0" smtClean="0"/>
          </a:p>
          <a:p>
            <a:r>
              <a:rPr lang="en-US" baseline="0" dirty="0" smtClean="0"/>
              <a:t>Our technical teams have all developed local employer advisory boards to ensure that they’re teaching using the methods and equipment most applicable in their local areas.  Again the focus is employability – if the employers are a part of the process and see the value of the curriculum, they are more likely to hire graduates.</a:t>
            </a:r>
          </a:p>
          <a:p>
            <a:endParaRPr lang="en-US" baseline="0" dirty="0" smtClean="0"/>
          </a:p>
          <a:p>
            <a:r>
              <a:rPr lang="en-US" baseline="0" dirty="0" smtClean="0"/>
              <a:t>Sam Johnston comments…</a:t>
            </a:r>
          </a:p>
        </p:txBody>
      </p:sp>
      <p:sp>
        <p:nvSpPr>
          <p:cNvPr id="4" name="Slide Number Placeholder 3"/>
          <p:cNvSpPr>
            <a:spLocks noGrp="1"/>
          </p:cNvSpPr>
          <p:nvPr>
            <p:ph type="sldNum" sz="quarter" idx="10"/>
          </p:nvPr>
        </p:nvSpPr>
        <p:spPr/>
        <p:txBody>
          <a:bodyPr/>
          <a:lstStyle/>
          <a:p>
            <a:fld id="{F3CAB92B-62A6-41C0-8526-F16ADD9D2845}" type="slidenum">
              <a:rPr lang="en-US" smtClean="0"/>
              <a:pPr/>
              <a:t>19</a:t>
            </a:fld>
            <a:endParaRPr lang="en-US" dirty="0"/>
          </a:p>
        </p:txBody>
      </p:sp>
    </p:spTree>
    <p:extLst>
      <p:ext uri="{BB962C8B-B14F-4D97-AF65-F5344CB8AC3E}">
        <p14:creationId xmlns:p14="http://schemas.microsoft.com/office/powerpoint/2010/main" val="206793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National</a:t>
            </a:r>
            <a:r>
              <a:rPr lang="en-US" baseline="0" dirty="0" smtClean="0"/>
              <a:t> STEM consortium is a collection of ten community colleges from across the country:</a:t>
            </a:r>
            <a:endParaRPr lang="en-US" dirty="0" smtClean="0"/>
          </a:p>
          <a:p>
            <a:pPr marL="91440" indent="-91440">
              <a:buFont typeface="Arial" pitchFamily="34" charset="0"/>
              <a:buChar char="•"/>
            </a:pPr>
            <a:r>
              <a:rPr lang="en-US" dirty="0" smtClean="0"/>
              <a:t>Anne Arundel Community College in Maryland</a:t>
            </a:r>
          </a:p>
          <a:p>
            <a:pPr marL="91440" indent="-91440">
              <a:buFont typeface="Arial" pitchFamily="34" charset="0"/>
              <a:buChar char="•"/>
            </a:pPr>
            <a:r>
              <a:rPr lang="en-US" baseline="0" dirty="0" smtClean="0"/>
              <a:t>College of Lake County in Illinois</a:t>
            </a:r>
          </a:p>
          <a:p>
            <a:pPr marL="91440" indent="-91440">
              <a:buFont typeface="Arial" pitchFamily="34" charset="0"/>
              <a:buChar char="•"/>
            </a:pPr>
            <a:r>
              <a:rPr lang="en-US" baseline="0" dirty="0" smtClean="0"/>
              <a:t>Clover Park Technical College in Washington State</a:t>
            </a:r>
          </a:p>
          <a:p>
            <a:pPr marL="91440" indent="-91440">
              <a:buFont typeface="Arial" pitchFamily="34" charset="0"/>
              <a:buChar char="•"/>
            </a:pPr>
            <a:r>
              <a:rPr lang="en-US" baseline="0" dirty="0" smtClean="0"/>
              <a:t>Cuyahoga Community College in Ohio</a:t>
            </a:r>
          </a:p>
          <a:p>
            <a:pPr marL="91440" indent="-91440">
              <a:buFont typeface="Arial" pitchFamily="34" charset="0"/>
              <a:buChar char="•"/>
            </a:pPr>
            <a:r>
              <a:rPr lang="en-US" baseline="0" dirty="0" smtClean="0"/>
              <a:t>Florida State College at Jacksonville</a:t>
            </a:r>
          </a:p>
          <a:p>
            <a:pPr marL="91440" indent="-91440">
              <a:buFont typeface="Arial" pitchFamily="34" charset="0"/>
              <a:buChar char="•"/>
            </a:pPr>
            <a:r>
              <a:rPr lang="en-US" baseline="0" dirty="0" smtClean="0"/>
              <a:t>Ivy Tech Community College in Indiana</a:t>
            </a:r>
          </a:p>
          <a:p>
            <a:pPr marL="91440" indent="-91440">
              <a:buFont typeface="Arial" pitchFamily="34" charset="0"/>
              <a:buChar char="•"/>
            </a:pPr>
            <a:r>
              <a:rPr lang="en-US" baseline="0" dirty="0" smtClean="0"/>
              <a:t>Macomb Community College in Michigan</a:t>
            </a:r>
          </a:p>
          <a:p>
            <a:pPr marL="91440" indent="-91440">
              <a:buFont typeface="Arial" pitchFamily="34" charset="0"/>
              <a:buChar char="•"/>
            </a:pPr>
            <a:r>
              <a:rPr lang="en-US" baseline="0" dirty="0" smtClean="0"/>
              <a:t>Northwest Arkansas Community College</a:t>
            </a:r>
          </a:p>
          <a:p>
            <a:pPr marL="91440" indent="-91440">
              <a:buFont typeface="Arial" pitchFamily="34" charset="0"/>
              <a:buChar char="•"/>
            </a:pPr>
            <a:r>
              <a:rPr lang="en-US" baseline="0" dirty="0" smtClean="0"/>
              <a:t>Roane State Community College in Tennessee</a:t>
            </a:r>
          </a:p>
          <a:p>
            <a:pPr marL="91440" indent="-91440">
              <a:buFont typeface="Arial" pitchFamily="34" charset="0"/>
              <a:buChar char="•"/>
            </a:pPr>
            <a:r>
              <a:rPr lang="en-US" baseline="0" dirty="0" smtClean="0"/>
              <a:t>South Seattle Community College in Washington State</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comes to collaboration,</a:t>
            </a:r>
            <a:r>
              <a:rPr lang="en-US" baseline="0" dirty="0" smtClean="0"/>
              <a:t> be sure to stretch your “compromise muscle”, because it’s going to get some great use!  In our consortium, collaboration occurs between colleges, with employers, and with external organizations such as CAST and OLI.  If you have a project such as STEM Bridge, where collaboration happens on a daily basis between several teams of people, it’s important that there is someone in charge of that collaborative effort.  There needs to be a team in place to run the day-to-day issues that arise with collaboration – the meetings, the documents, the personalities.  Identify this person or persons, and get them in place quickly to ensure the maximum success of the collaborative efforts.</a:t>
            </a:r>
          </a:p>
          <a:p>
            <a:endParaRPr lang="en-US" baseline="0" dirty="0" smtClean="0"/>
          </a:p>
          <a:p>
            <a:r>
              <a:rPr lang="en-US" baseline="0" dirty="0" smtClean="0"/>
              <a:t>As a group, identify your end goal, your “North Star”.  Keep that in mind when the road gets bumpy, and continue to reassess whether you’re heading towards your North Star.  Be sure that your collaborative lead keeps you all on that path.</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20</a:t>
            </a:fld>
            <a:endParaRPr lang="en-US" dirty="0"/>
          </a:p>
        </p:txBody>
      </p:sp>
    </p:spTree>
    <p:extLst>
      <p:ext uri="{BB962C8B-B14F-4D97-AF65-F5344CB8AC3E}">
        <p14:creationId xmlns:p14="http://schemas.microsoft.com/office/powerpoint/2010/main" val="2067931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STEM</a:t>
            </a:r>
            <a:r>
              <a:rPr lang="en-US" baseline="0" dirty="0" smtClean="0"/>
              <a:t> Bridge course via Platform + requires a computer savvy that some of our students do not have.  Part of being employed in the 21</a:t>
            </a:r>
            <a:r>
              <a:rPr lang="en-US" baseline="30000" dirty="0" smtClean="0"/>
              <a:t>st</a:t>
            </a:r>
            <a:r>
              <a:rPr lang="en-US" baseline="0" dirty="0" smtClean="0"/>
              <a:t> century is to use technology – email, internet searches, word processing, </a:t>
            </a:r>
            <a:r>
              <a:rPr lang="en-US" baseline="0" dirty="0" err="1" smtClean="0"/>
              <a:t>etc</a:t>
            </a:r>
            <a:r>
              <a:rPr lang="en-US" baseline="0" dirty="0" smtClean="0"/>
              <a:t> – and it was an issue for some of our students.  We have worked with our local workforce agencies, continuing education department, and other college resources to help these students, and hope to capture/recapture them in future cohorts.  </a:t>
            </a:r>
          </a:p>
          <a:p>
            <a:endParaRPr lang="en-US" dirty="0" smtClean="0"/>
          </a:p>
          <a:p>
            <a:r>
              <a:rPr lang="en-US" dirty="0" smtClean="0"/>
              <a:t>While our grant student population – underemployed,</a:t>
            </a:r>
            <a:r>
              <a:rPr lang="en-US" baseline="0" dirty="0" smtClean="0"/>
              <a:t> unemployed, returning veteran, </a:t>
            </a:r>
            <a:r>
              <a:rPr lang="en-US" baseline="0" dirty="0" err="1" smtClean="0"/>
              <a:t>etc</a:t>
            </a:r>
            <a:r>
              <a:rPr lang="en-US" baseline="0" dirty="0" smtClean="0"/>
              <a:t> – is NOT a new population to the college, they are absolutely a new population to our credit faculty.  By the time this student population would reach our credit faculty traditionally, they would have worked through developmental coursework and be in a different academic position than our current grant students.  Our credit faculty was not entirely prepared for working with these types of students, and professional development in working with developmental students would have been helpful.</a:t>
            </a:r>
          </a:p>
          <a:p>
            <a:endParaRPr lang="en-US" baseline="0" dirty="0" smtClean="0"/>
          </a:p>
          <a:p>
            <a:r>
              <a:rPr lang="en-US" baseline="0" dirty="0" smtClean="0"/>
              <a:t>Example – Mechatronics faculty and MAT 010, 011, and 012.</a:t>
            </a:r>
          </a:p>
          <a:p>
            <a:endParaRPr lang="en-US" baseline="0" dirty="0" smtClean="0"/>
          </a:p>
          <a:p>
            <a:r>
              <a:rPr lang="en-US" baseline="0" dirty="0" smtClean="0"/>
              <a:t>“Completion” is the name of the game for grant students, and we have faculty who teach a single course with two sections – one that is open enrollment and one that is strictly for grant students.  There is a clear culture difference between the two sections.  At the end of the day, they are completing the same course in each section, but there has been questions as to how we balance the completion requirement of the grant with the course expectations.  In other words, do we hold the grant students to a different standard than that of an open-enrollment section?  Our intention is not that our product is inferior to the general population, rather that we apply treatments/services to ensure that the material covered is the same.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CAB92B-62A6-41C0-8526-F16ADD9D2845}" type="slidenum">
              <a:rPr lang="en-US" smtClean="0"/>
              <a:pPr/>
              <a:t>21</a:t>
            </a:fld>
            <a:endParaRPr lang="en-US" dirty="0"/>
          </a:p>
        </p:txBody>
      </p:sp>
    </p:spTree>
    <p:extLst>
      <p:ext uri="{BB962C8B-B14F-4D97-AF65-F5344CB8AC3E}">
        <p14:creationId xmlns:p14="http://schemas.microsoft.com/office/powerpoint/2010/main" val="206793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3CAB92B-62A6-41C0-8526-F16ADD9D2845}" type="slidenum">
              <a:rPr lang="en-US" smtClean="0"/>
              <a:pPr/>
              <a:t>22</a:t>
            </a:fld>
            <a:endParaRPr lang="en-US" dirty="0"/>
          </a:p>
        </p:txBody>
      </p:sp>
    </p:spTree>
    <p:extLst>
      <p:ext uri="{BB962C8B-B14F-4D97-AF65-F5344CB8AC3E}">
        <p14:creationId xmlns:p14="http://schemas.microsoft.com/office/powerpoint/2010/main" val="2067931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would like more information about the National STEM Consortium, contact </a:t>
            </a:r>
            <a:r>
              <a:rPr lang="en-US" dirty="0" smtClean="0"/>
              <a:t>Kim Law, STEM Bridge Coordinator.</a:t>
            </a:r>
          </a:p>
        </p:txBody>
      </p:sp>
      <p:sp>
        <p:nvSpPr>
          <p:cNvPr id="4" name="Slide Number Placeholder 3"/>
          <p:cNvSpPr>
            <a:spLocks noGrp="1"/>
          </p:cNvSpPr>
          <p:nvPr>
            <p:ph type="sldNum" sz="quarter" idx="10"/>
          </p:nvPr>
        </p:nvSpPr>
        <p:spPr/>
        <p:txBody>
          <a:bodyPr/>
          <a:lstStyle/>
          <a:p>
            <a:fld id="{F3CAB92B-62A6-41C0-8526-F16ADD9D2845}" type="slidenum">
              <a:rPr lang="en-US" smtClean="0"/>
              <a:pPr/>
              <a:t>23</a:t>
            </a:fld>
            <a:endParaRPr lang="en-US" dirty="0"/>
          </a:p>
        </p:txBody>
      </p:sp>
    </p:spTree>
    <p:extLst>
      <p:ext uri="{BB962C8B-B14F-4D97-AF65-F5344CB8AC3E}">
        <p14:creationId xmlns:p14="http://schemas.microsoft.com/office/powerpoint/2010/main" val="1283020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24</a:t>
            </a:fld>
            <a:endParaRPr lang="en-US" dirty="0"/>
          </a:p>
        </p:txBody>
      </p:sp>
    </p:spTree>
    <p:extLst>
      <p:ext uri="{BB962C8B-B14F-4D97-AF65-F5344CB8AC3E}">
        <p14:creationId xmlns:p14="http://schemas.microsoft.com/office/powerpoint/2010/main" val="3581795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600"/>
              </a:spcAft>
            </a:pPr>
            <a:r>
              <a:rPr lang="en-US" dirty="0" smtClean="0"/>
              <a:t>The NSC creates career-focused academic programs that will be available to colleges across the country.</a:t>
            </a:r>
            <a:r>
              <a:rPr lang="en-US" baseline="0" dirty="0" smtClean="0"/>
              <a:t> The programs are one-year, certificate level, 30-credit programs in growing and emerging scientific fields.</a:t>
            </a:r>
          </a:p>
          <a:p>
            <a:pPr>
              <a:spcAft>
                <a:spcPts val="600"/>
              </a:spcAft>
            </a:pPr>
            <a:r>
              <a:rPr lang="en-US" dirty="0" smtClean="0"/>
              <a:t>The NSC</a:t>
            </a:r>
            <a:r>
              <a:rPr lang="en-US" baseline="0" dirty="0" smtClean="0"/>
              <a:t> will change the culture of higher education by fostering multi-college cooperation in program development that meets current labor market needs.</a:t>
            </a:r>
          </a:p>
        </p:txBody>
      </p:sp>
      <p:sp>
        <p:nvSpPr>
          <p:cNvPr id="4" name="Slide Number Placeholder 3"/>
          <p:cNvSpPr>
            <a:spLocks noGrp="1"/>
          </p:cNvSpPr>
          <p:nvPr>
            <p:ph type="sldNum" sz="quarter" idx="10"/>
          </p:nvPr>
        </p:nvSpPr>
        <p:spPr/>
        <p:txBody>
          <a:bodyPr/>
          <a:lstStyle/>
          <a:p>
            <a:fld id="{F3CAB92B-62A6-41C0-8526-F16ADD9D2845}"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response to employer input and workforce data, the NSC is</a:t>
            </a:r>
            <a:r>
              <a:rPr lang="en-US" baseline="0" dirty="0" smtClean="0"/>
              <a:t> focused </a:t>
            </a:r>
            <a:r>
              <a:rPr lang="en-US" dirty="0" smtClean="0"/>
              <a:t>on five STEM industries:</a:t>
            </a:r>
          </a:p>
          <a:p>
            <a:pPr marL="91440" indent="-91440">
              <a:buFont typeface="Arial" pitchFamily="34" charset="0"/>
              <a:buChar char="•"/>
            </a:pPr>
            <a:r>
              <a:rPr lang="en-US" dirty="0" smtClean="0"/>
              <a:t>Composite Materials</a:t>
            </a:r>
          </a:p>
          <a:p>
            <a:pPr marL="91440" indent="-91440">
              <a:buFont typeface="Arial" pitchFamily="34" charset="0"/>
              <a:buChar char="•"/>
            </a:pPr>
            <a:r>
              <a:rPr lang="en-US" dirty="0" smtClean="0"/>
              <a:t>Cyber Technology</a:t>
            </a:r>
          </a:p>
          <a:p>
            <a:pPr marL="91440" indent="-91440">
              <a:buFont typeface="Arial" pitchFamily="34" charset="0"/>
              <a:buChar char="•"/>
            </a:pPr>
            <a:r>
              <a:rPr lang="en-US" dirty="0" smtClean="0"/>
              <a:t>Electric Vehicle Development and Repair</a:t>
            </a:r>
          </a:p>
          <a:p>
            <a:pPr marL="91440" indent="-91440">
              <a:buFont typeface="Arial" pitchFamily="34" charset="0"/>
              <a:buChar char="•"/>
            </a:pPr>
            <a:r>
              <a:rPr lang="en-US" dirty="0" smtClean="0"/>
              <a:t>Environmental Technology</a:t>
            </a:r>
          </a:p>
          <a:p>
            <a:pPr marL="91440" indent="-91440">
              <a:buFont typeface="Arial" pitchFamily="34" charset="0"/>
              <a:buChar char="•"/>
            </a:pPr>
            <a:r>
              <a:rPr lang="en-US" dirty="0" smtClean="0"/>
              <a:t>Mechatronics; a hybrid of electronics and mechanical engineering</a:t>
            </a:r>
          </a:p>
        </p:txBody>
      </p:sp>
      <p:sp>
        <p:nvSpPr>
          <p:cNvPr id="4" name="Slide Number Placeholder 3"/>
          <p:cNvSpPr>
            <a:spLocks noGrp="1"/>
          </p:cNvSpPr>
          <p:nvPr>
            <p:ph type="sldNum" sz="quarter" idx="10"/>
          </p:nvPr>
        </p:nvSpPr>
        <p:spPr/>
        <p:txBody>
          <a:bodyPr/>
          <a:lstStyle/>
          <a:p>
            <a:fld id="{F3CAB92B-62A6-41C0-8526-F16ADD9D2845}"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NSC has created</a:t>
            </a:r>
            <a:r>
              <a:rPr lang="en-US" baseline="0" dirty="0" smtClean="0"/>
              <a:t> </a:t>
            </a:r>
            <a:r>
              <a:rPr lang="en-US" dirty="0" smtClean="0"/>
              <a:t>educational strategies to improve the completion and success rates of students. The NSC programs are compressed to enable students to finish and become reemployed sooner than if they were taking traditional college programs. Remediation</a:t>
            </a:r>
            <a:r>
              <a:rPr lang="en-US" baseline="0" dirty="0" smtClean="0"/>
              <a:t> content </a:t>
            </a:r>
            <a:r>
              <a:rPr lang="en-US" dirty="0" smtClean="0"/>
              <a:t>is embedded into the curriculum so students may continue to move forward with course work as they catch up on basic skills.</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NSC is a partnership of community colleges, public workforce agencies, and employers. These three entities, working together, ensure that the NSC certificate programs are designed to be relevant to regional economies, relevant to employers, and responsive to students’ learning styles and abilities.</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Employers are central to this project. The ultimate goal is to get displaced workers back to work. The project design was based on research that identified employers’ needs and workers’ skills gaps, including both occupational and “soft” skills. Continued employer involvement will ensure</a:t>
            </a:r>
            <a:r>
              <a:rPr lang="en-US" baseline="0" dirty="0" smtClean="0"/>
              <a:t> that graduates are well prepared to be </a:t>
            </a:r>
            <a:r>
              <a:rPr lang="en-US" dirty="0" smtClean="0"/>
              <a:t>productive members of the workforce.</a:t>
            </a:r>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i="1" dirty="0" smtClean="0"/>
              <a:t>Anne Arundel Community College National STEM Consortium Technical Proposal </a:t>
            </a:r>
            <a:r>
              <a:rPr lang="en-US" dirty="0" smtClean="0"/>
              <a:t>(Page 13)</a:t>
            </a:r>
          </a:p>
          <a:p>
            <a:pPr>
              <a:buNone/>
            </a:pPr>
            <a:r>
              <a:rPr lang="en-US" dirty="0" smtClean="0"/>
              <a:t>	“Each of the STEM pathways will include a STEM Bridge. The STEM Bridge will be programmatically consistent across the five fields and transferable to other colleges, and will integrate basic skills, workforce skills, computer skills, and job readiness training, contextualized within the pathway. The STEM programs will be nested within degree pathways to permit seamless progress toward an associate’s degree for students who see this as an appropriate objective.”</a:t>
            </a:r>
          </a:p>
          <a:p>
            <a:pPr>
              <a:buNone/>
            </a:pPr>
            <a:endParaRPr lang="en-US" dirty="0" smtClean="0"/>
          </a:p>
          <a:p>
            <a:pPr>
              <a:buNone/>
            </a:pPr>
            <a:r>
              <a:rPr lang="en-US" dirty="0" smtClean="0"/>
              <a:t>The STEM Bridge is a grant</a:t>
            </a:r>
            <a:r>
              <a:rPr lang="en-US" baseline="0" dirty="0" smtClean="0"/>
              <a:t> deliverable to be programmatically consistent across the five technical pathways.  It’s a combination of basic, workforce and computer skills, and finishes with job readiness training to fully prepare students for future employment. The curriculum is fully contextualized within the five NSC pathways, and is delivered along side the technical curriculum.  </a:t>
            </a:r>
            <a:endParaRPr lang="en-US" dirty="0" smtClean="0"/>
          </a:p>
          <a:p>
            <a:endParaRPr lang="en-US" dirty="0"/>
          </a:p>
        </p:txBody>
      </p:sp>
      <p:sp>
        <p:nvSpPr>
          <p:cNvPr id="4" name="Slide Number Placeholder 3"/>
          <p:cNvSpPr>
            <a:spLocks noGrp="1"/>
          </p:cNvSpPr>
          <p:nvPr>
            <p:ph type="sldNum" sz="quarter" idx="10"/>
          </p:nvPr>
        </p:nvSpPr>
        <p:spPr/>
        <p:txBody>
          <a:bodyPr/>
          <a:lstStyle/>
          <a:p>
            <a:fld id="{F3CAB92B-62A6-41C0-8526-F16ADD9D2845}" type="slidenum">
              <a:rPr lang="en-US" smtClean="0"/>
              <a:pPr/>
              <a:t>8</a:t>
            </a:fld>
            <a:endParaRPr lang="en-US" dirty="0"/>
          </a:p>
        </p:txBody>
      </p:sp>
    </p:spTree>
    <p:extLst>
      <p:ext uri="{BB962C8B-B14F-4D97-AF65-F5344CB8AC3E}">
        <p14:creationId xmlns:p14="http://schemas.microsoft.com/office/powerpoint/2010/main" val="3552569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did STEM Bridge get started?  All five technical teams were surveyed to identify the</a:t>
            </a:r>
            <a:r>
              <a:rPr lang="en-US" baseline="0" dirty="0" smtClean="0"/>
              <a:t> key skills students needed to have to be successful both in the technical curriculum as well as to be employable in their field.  The key skills were pooled, and from those that were common to most of the technical pathways, learning objectives were developed.  The complete STEM Bridge course, called “STEM Readiness” is a 45 hour course, broken into three 15-hr units, focusing in Math, Critical Thinking and Workplace Communication, and Professional Skills.  </a:t>
            </a:r>
          </a:p>
        </p:txBody>
      </p:sp>
      <p:sp>
        <p:nvSpPr>
          <p:cNvPr id="4" name="Slide Number Placeholder 3"/>
          <p:cNvSpPr>
            <a:spLocks noGrp="1"/>
          </p:cNvSpPr>
          <p:nvPr>
            <p:ph type="sldNum" sz="quarter" idx="10"/>
          </p:nvPr>
        </p:nvSpPr>
        <p:spPr/>
        <p:txBody>
          <a:bodyPr/>
          <a:lstStyle/>
          <a:p>
            <a:fld id="{F3CAB92B-62A6-41C0-8526-F16ADD9D2845}" type="slidenum">
              <a:rPr lang="en-US" smtClean="0"/>
              <a:pPr/>
              <a:t>9</a:t>
            </a:fld>
            <a:endParaRPr lang="en-US" dirty="0"/>
          </a:p>
        </p:txBody>
      </p:sp>
    </p:spTree>
    <p:extLst>
      <p:ext uri="{BB962C8B-B14F-4D97-AF65-F5344CB8AC3E}">
        <p14:creationId xmlns:p14="http://schemas.microsoft.com/office/powerpoint/2010/main" val="4164070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userDrawn="1"/>
        </p:nvSpPr>
        <p:spPr>
          <a:xfrm>
            <a:off x="0" y="1219200"/>
            <a:ext cx="9144000" cy="2362200"/>
          </a:xfrm>
          <a:prstGeom prst="rect">
            <a:avLst/>
          </a:prstGeom>
          <a:gradFill flip="none" rotWithShape="1">
            <a:gsLst>
              <a:gs pos="0">
                <a:srgbClr val="6085A7"/>
              </a:gs>
              <a:gs pos="61000">
                <a:srgbClr val="97AFC5">
                  <a:alpha val="40000"/>
                </a:srgbClr>
              </a:gs>
              <a:gs pos="82000">
                <a:schemeClr val="bg1">
                  <a:alpha val="4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ctrTitle"/>
          </p:nvPr>
        </p:nvSpPr>
        <p:spPr>
          <a:xfrm>
            <a:off x="228600" y="1752600"/>
            <a:ext cx="7772400" cy="685800"/>
          </a:xfrm>
        </p:spPr>
        <p:txBody>
          <a:bodyPr anchor="t" anchorCtr="0">
            <a:normAutofit/>
          </a:bodyPr>
          <a:lstStyle>
            <a:lvl1pPr algn="l">
              <a:defRPr sz="3200">
                <a:solidFill>
                  <a:schemeClr val="bg1"/>
                </a:solidFill>
                <a:effectLst>
                  <a:outerShdw blurRad="50800" dist="38100" dir="2700000" algn="tl" rotWithShape="0">
                    <a:prstClr val="black">
                      <a:alpha val="48000"/>
                    </a:prstClr>
                  </a:outerShdw>
                </a:effectLst>
                <a:latin typeface="Articulate Extrabold" pitchFamily="2"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2514600"/>
            <a:ext cx="7391400" cy="3352800"/>
          </a:xfrm>
        </p:spPr>
        <p:txBody>
          <a:bodyPr>
            <a:noAutofit/>
          </a:bodyPr>
          <a:lstStyle>
            <a:lvl1pPr marL="0" indent="0" algn="l">
              <a:buNone/>
              <a:defRPr sz="1700">
                <a:solidFill>
                  <a:schemeClr val="tx1"/>
                </a:solidFill>
                <a:latin typeface="+mn-lt"/>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
        <p:nvSpPr>
          <p:cNvPr id="4" name="Date Placeholder 3"/>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6060D-BCB6-4701-BFDA-3978CC06698E}" type="slidenum">
              <a:rPr lang="en-US" smtClean="0"/>
              <a:pPr/>
              <a:t>‹#›</a:t>
            </a:fld>
            <a:endParaRPr lang="en-US" dirty="0"/>
          </a:p>
        </p:txBody>
      </p:sp>
      <p:pic>
        <p:nvPicPr>
          <p:cNvPr id="9" name="Picture 8" descr="banner with photos.png"/>
          <p:cNvPicPr>
            <a:picLocks noChangeAspect="1"/>
          </p:cNvPicPr>
          <p:nvPr userDrawn="1">
            <p:custDataLst>
              <p:tags r:id="rId1"/>
            </p:custDataLst>
          </p:nvPr>
        </p:nvPicPr>
        <p:blipFill>
          <a:blip r:embed="rId3" cstate="print"/>
          <a:stretch>
            <a:fillRect/>
          </a:stretch>
        </p:blipFill>
        <p:spPr>
          <a:xfrm>
            <a:off x="0" y="0"/>
            <a:ext cx="9144000" cy="1984248"/>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6060D-BCB6-4701-BFDA-3978CC06698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6060D-BCB6-4701-BFDA-3978CC06698E}"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6060D-BCB6-4701-BFDA-3978CC06698E}"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latin typeface="+mn-lt"/>
              </a:defRPr>
            </a:lvl1pPr>
            <a:lvl2pPr marL="461963" indent="-176213">
              <a:defRPr sz="2600">
                <a:latin typeface="+mn-lt"/>
              </a:defRPr>
            </a:lvl2pPr>
            <a:lvl3pPr marL="687388" indent="-176213">
              <a:defRPr>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6060D-BCB6-4701-BFDA-3978CC06698E}" type="slidenum">
              <a:rPr lang="en-US" smtClean="0"/>
              <a:pPr/>
              <a:t>‹#›</a:t>
            </a:fld>
            <a:endParaRPr lang="en-US" dirty="0"/>
          </a:p>
        </p:txBody>
      </p:sp>
      <p:pic>
        <p:nvPicPr>
          <p:cNvPr id="7" name="Picture 6" descr="STEM_Logo_RGB72_b1.png"/>
          <p:cNvPicPr>
            <a:picLocks noChangeAspect="1"/>
          </p:cNvPicPr>
          <p:nvPr userDrawn="1">
            <p:custDataLst>
              <p:tags r:id="rId1"/>
            </p:custDataLst>
          </p:nvPr>
        </p:nvPicPr>
        <p:blipFill>
          <a:blip r:embed="rId3" cstate="print"/>
          <a:stretch>
            <a:fillRect/>
          </a:stretch>
        </p:blipFill>
        <p:spPr>
          <a:xfrm>
            <a:off x="7848600" y="5980642"/>
            <a:ext cx="1126554" cy="724958"/>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pic>
        <p:nvPicPr>
          <p:cNvPr id="8" name="Picture 7" descr="side2 bar.png"/>
          <p:cNvPicPr>
            <a:picLocks noChangeAspect="1"/>
          </p:cNvPicPr>
          <p:nvPr userDrawn="1"/>
        </p:nvPicPr>
        <p:blipFill>
          <a:blip r:embed="rId2" cstate="print"/>
          <a:stretch>
            <a:fillRect/>
          </a:stretch>
        </p:blipFill>
        <p:spPr>
          <a:xfrm>
            <a:off x="0" y="0"/>
            <a:ext cx="3136900" cy="6858000"/>
          </a:xfrm>
          <a:prstGeom prst="rect">
            <a:avLst/>
          </a:prstGeom>
        </p:spPr>
      </p:pic>
      <p:sp>
        <p:nvSpPr>
          <p:cNvPr id="2" name="Title 1"/>
          <p:cNvSpPr>
            <a:spLocks noGrp="1"/>
          </p:cNvSpPr>
          <p:nvPr>
            <p:ph type="title"/>
          </p:nvPr>
        </p:nvSpPr>
        <p:spPr>
          <a:xfrm>
            <a:off x="228600" y="304800"/>
            <a:ext cx="2362200" cy="2438400"/>
          </a:xfrm>
        </p:spPr>
        <p:txBody>
          <a:bodyPr>
            <a:normAutofit/>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2895600" y="381000"/>
            <a:ext cx="5867400" cy="4525963"/>
          </a:xfrm>
        </p:spPr>
        <p:txBody>
          <a:bodyPr/>
          <a:lstStyle>
            <a:lvl1pPr>
              <a:buFontTx/>
              <a:buNone/>
              <a:defRPr sz="2800">
                <a:solidFill>
                  <a:srgbClr val="1A2C42"/>
                </a:solidFill>
                <a:latin typeface="+mn-lt"/>
              </a:defRPr>
            </a:lvl1pPr>
            <a:lvl2pPr>
              <a:defRPr sz="2600">
                <a:latin typeface="+mn-lt"/>
              </a:defRPr>
            </a:lvl2pPr>
            <a:lvl3pPr>
              <a:defRPr>
                <a:latin typeface="+mn-lt"/>
              </a:defRPr>
            </a:lvl3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6060D-BCB6-4701-BFDA-3978CC06698E}" type="slidenum">
              <a:rPr lang="en-US" smtClean="0"/>
              <a:pPr/>
              <a:t>‹#›</a:t>
            </a:fld>
            <a:endParaRPr lang="en-US" dirty="0"/>
          </a:p>
        </p:txBody>
      </p:sp>
      <p:pic>
        <p:nvPicPr>
          <p:cNvPr id="7" name="Picture 6" descr="STEM_Logo_RGB72_b1.png"/>
          <p:cNvPicPr>
            <a:picLocks noChangeAspect="1"/>
          </p:cNvPicPr>
          <p:nvPr userDrawn="1"/>
        </p:nvPicPr>
        <p:blipFill>
          <a:blip r:embed="rId3" cstate="print"/>
          <a:stretch>
            <a:fillRect/>
          </a:stretch>
        </p:blipFill>
        <p:spPr>
          <a:xfrm>
            <a:off x="7848600" y="5980642"/>
            <a:ext cx="1126554" cy="72495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normAutofit/>
          </a:bodyPr>
          <a:lstStyle>
            <a:lvl1pPr>
              <a:defRPr sz="2200"/>
            </a:lvl1pPr>
            <a:lvl2pPr>
              <a:defRPr sz="2000"/>
            </a:lvl2pPr>
            <a:lvl3pPr>
              <a:defRPr sz="19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Date Placeholder 4"/>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6060D-BCB6-4701-BFDA-3978CC06698E}" type="slidenum">
              <a:rPr lang="en-US" smtClean="0"/>
              <a:pPr/>
              <a:t>‹#›</a:t>
            </a:fld>
            <a:endParaRPr lang="en-US" dirty="0"/>
          </a:p>
        </p:txBody>
      </p:sp>
      <p:sp>
        <p:nvSpPr>
          <p:cNvPr id="8" name="Content Placeholder 2"/>
          <p:cNvSpPr>
            <a:spLocks noGrp="1"/>
          </p:cNvSpPr>
          <p:nvPr>
            <p:ph sz="half" idx="13"/>
          </p:nvPr>
        </p:nvSpPr>
        <p:spPr>
          <a:xfrm>
            <a:off x="4644542" y="1600200"/>
            <a:ext cx="4038600" cy="4525963"/>
          </a:xfrm>
        </p:spPr>
        <p:txBody>
          <a:bodyPr>
            <a:normAutofit/>
          </a:bodyPr>
          <a:lstStyle>
            <a:lvl1pPr>
              <a:defRPr sz="2200"/>
            </a:lvl1pPr>
            <a:lvl2pPr>
              <a:defRPr sz="2000"/>
            </a:lvl2pPr>
            <a:lvl3pPr>
              <a:defRPr sz="19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3124200"/>
            <a:ext cx="7772400" cy="1362075"/>
          </a:xfrm>
        </p:spPr>
        <p:txBody>
          <a:bodyPr anchor="t">
            <a:normAutofit/>
          </a:bodyPr>
          <a:lstStyle>
            <a:lvl1pPr algn="l">
              <a:defRPr sz="3200" b="1" cap="all">
                <a:solidFill>
                  <a:srgbClr val="1A2C42"/>
                </a:solidFill>
                <a:effectLst/>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85800" y="1624013"/>
            <a:ext cx="7772400" cy="1500187"/>
          </a:xfrm>
        </p:spPr>
        <p:txBody>
          <a:bodyPr anchor="b"/>
          <a:lstStyle>
            <a:lvl1pPr marL="0" indent="0">
              <a:buNone/>
              <a:defRPr sz="2000">
                <a:solidFill>
                  <a:schemeClr val="bg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C6060D-BCB6-4701-BFDA-3978CC06698E}"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0C6060D-BCB6-4701-BFDA-3978CC06698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0C6060D-BCB6-4701-BFDA-3978CC06698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C6060D-BCB6-4701-BFDA-3978CC06698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54E076-1B18-4EAB-9689-8ABAD989CB96}" type="datetimeFigureOut">
              <a:rPr lang="en-US" smtClean="0"/>
              <a:pPr/>
              <a:t>6/18/2013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C6060D-BCB6-4701-BFDA-3978CC06698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banner top.png"/>
          <p:cNvPicPr>
            <a:picLocks noChangeAspect="1"/>
          </p:cNvPicPr>
          <p:nvPr userDrawn="1"/>
        </p:nvPicPr>
        <p:blipFill>
          <a:blip r:embed="rId14" cstate="print"/>
          <a:stretch>
            <a:fillRect/>
          </a:stretch>
        </p:blipFill>
        <p:spPr>
          <a:xfrm>
            <a:off x="0" y="0"/>
            <a:ext cx="9144000" cy="1960880"/>
          </a:xfrm>
          <a:prstGeom prst="rect">
            <a:avLst/>
          </a:prstGeom>
        </p:spPr>
      </p:pic>
      <p:sp>
        <p:nvSpPr>
          <p:cNvPr id="2" name="Title Placeholder 1"/>
          <p:cNvSpPr>
            <a:spLocks noGrp="1"/>
          </p:cNvSpPr>
          <p:nvPr>
            <p:ph type="title"/>
          </p:nvPr>
        </p:nvSpPr>
        <p:spPr>
          <a:xfrm>
            <a:off x="228600" y="152400"/>
            <a:ext cx="8229600" cy="762000"/>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4E076-1B18-4EAB-9689-8ABAD989CB96}" type="datetimeFigureOut">
              <a:rPr lang="en-US" smtClean="0"/>
              <a:pPr/>
              <a:t>6/18/2013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6060D-BCB6-4701-BFDA-3978CC06698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2" r:id="rId4"/>
    <p:sldLayoutId id="2147483651"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spcBef>
          <a:spcPct val="0"/>
        </a:spcBef>
        <a:buNone/>
        <a:defRPr sz="3200" kern="1200">
          <a:solidFill>
            <a:schemeClr val="bg1"/>
          </a:solidFill>
          <a:effectLst>
            <a:outerShdw blurRad="38100" dist="38100" dir="2700000" algn="tl">
              <a:srgbClr val="000000">
                <a:alpha val="43137"/>
              </a:srgbClr>
            </a:outerShdw>
          </a:effectLst>
          <a:latin typeface="Articulate Extrabold" pitchFamily="2" charset="0"/>
          <a:ea typeface="+mj-ea"/>
          <a:cs typeface="+mj-cs"/>
        </a:defRPr>
      </a:lvl1pPr>
    </p:titleStyle>
    <p:bodyStyle>
      <a:lvl1pPr marL="227013" indent="-227013" algn="l" defTabSz="914400" rtl="0" eaLnBrk="1" latinLnBrk="0" hangingPunct="1">
        <a:spcBef>
          <a:spcPct val="20000"/>
        </a:spcBef>
        <a:buClr>
          <a:srgbClr val="00B0F0"/>
        </a:buClr>
        <a:buSzPct val="80000"/>
        <a:buFont typeface="Arial" pitchFamily="34" charset="0"/>
        <a:buChar char="•"/>
        <a:defRPr sz="3200" kern="1200">
          <a:solidFill>
            <a:schemeClr val="tx1"/>
          </a:solidFill>
          <a:latin typeface="+mn-lt"/>
          <a:ea typeface="+mn-ea"/>
          <a:cs typeface="Times New Roman" pitchFamily="18" charset="0"/>
        </a:defRPr>
      </a:lvl1pPr>
      <a:lvl2pPr marL="569913" indent="-225425" algn="l" defTabSz="914400" rtl="0" eaLnBrk="1" latinLnBrk="0" hangingPunct="1">
        <a:spcBef>
          <a:spcPct val="20000"/>
        </a:spcBef>
        <a:buClr>
          <a:srgbClr val="92D050"/>
        </a:buClr>
        <a:buSzPct val="80000"/>
        <a:buFont typeface="Arial" pitchFamily="34" charset="0"/>
        <a:buChar char="•"/>
        <a:defRPr sz="2800" kern="1200">
          <a:solidFill>
            <a:schemeClr val="tx1"/>
          </a:solidFill>
          <a:latin typeface="+mn-lt"/>
          <a:ea typeface="+mn-ea"/>
          <a:cs typeface="Times New Roman" pitchFamily="18" charset="0"/>
        </a:defRPr>
      </a:lvl2pPr>
      <a:lvl3pPr marL="1031875" indent="-234950" algn="l" defTabSz="914400" rtl="0" eaLnBrk="1" latinLnBrk="0" hangingPunct="1">
        <a:spcBef>
          <a:spcPct val="20000"/>
        </a:spcBef>
        <a:buClr>
          <a:schemeClr val="bg1">
            <a:lumMod val="65000"/>
          </a:schemeClr>
        </a:buClr>
        <a:buSzPct val="80000"/>
        <a:buFont typeface="Arial" pitchFamily="34" charset="0"/>
        <a:buChar char="•"/>
        <a:defRPr sz="2400" kern="1200">
          <a:solidFill>
            <a:schemeClr val="tx1"/>
          </a:solidFill>
          <a:latin typeface="+mn-lt"/>
          <a:ea typeface="+mn-ea"/>
          <a:cs typeface="Times New Roman" pitchFamily="18" charset="0"/>
        </a:defRPr>
      </a:lvl3pPr>
      <a:lvl4pPr marL="1600200" indent="-228600" algn="l" defTabSz="914400" rtl="0" eaLnBrk="1" latinLnBrk="0" hangingPunct="1">
        <a:spcBef>
          <a:spcPct val="20000"/>
        </a:spcBef>
        <a:buClr>
          <a:srgbClr val="00B0F0"/>
        </a:buClr>
        <a:buSzPct val="80000"/>
        <a:buFont typeface="Arial" pitchFamily="34" charset="0"/>
        <a:buChar char="•"/>
        <a:defRPr sz="2000" kern="120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Clr>
          <a:srgbClr val="00B0F0"/>
        </a:buClr>
        <a:buSzPct val="80000"/>
        <a:buFont typeface="Arial" pitchFamily="34"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oli.cmu.edu/"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mailto:jmpaulovich@aacc.edu" TargetMode="External"/><Relationship Id="rId4" Type="http://schemas.openxmlformats.org/officeDocument/2006/relationships/hyperlink" Target="mailto:kplaw@aacc.edu"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hyperlink" Target="mailto:kkoermer@aacc.edu" TargetMode="External"/><Relationship Id="rId4" Type="http://schemas.openxmlformats.org/officeDocument/2006/relationships/hyperlink" Target="mailto:kplaw@aacc.edu"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11.xml"/><Relationship Id="rId7" Type="http://schemas.openxmlformats.org/officeDocument/2006/relationships/image" Target="../media/image6.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12.xml"/><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9.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8.xml"/><Relationship Id="rId7" Type="http://schemas.openxmlformats.org/officeDocument/2006/relationships/image" Target="../media/image10.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19.xml"/><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838200" y="2362200"/>
            <a:ext cx="7391400" cy="3352800"/>
          </a:xfrm>
        </p:spPr>
        <p:txBody>
          <a:bodyPr/>
          <a:lstStyle/>
          <a:p>
            <a:pPr algn="ctr"/>
            <a:r>
              <a:rPr lang="en-US" sz="2000" b="1" dirty="0" smtClean="0"/>
              <a:t>ANNE ARUNDEL COMMUNITY COLLEGE</a:t>
            </a:r>
          </a:p>
          <a:p>
            <a:pPr algn="ctr"/>
            <a:endParaRPr lang="en-US" dirty="0" smtClean="0">
              <a:latin typeface="+mn-lt"/>
            </a:endParaRPr>
          </a:p>
          <a:p>
            <a:pPr algn="ctr"/>
            <a:r>
              <a:rPr lang="en-US" sz="1800" b="1" dirty="0" smtClean="0"/>
              <a:t>Kim Law</a:t>
            </a:r>
            <a:endParaRPr lang="en-US" sz="1800" b="1" dirty="0"/>
          </a:p>
          <a:p>
            <a:pPr algn="ctr"/>
            <a:r>
              <a:rPr lang="en-US" dirty="0" smtClean="0"/>
              <a:t>STEM Bridge Coordinator</a:t>
            </a:r>
          </a:p>
          <a:p>
            <a:pPr algn="ctr"/>
            <a:r>
              <a:rPr lang="en-US" dirty="0" smtClean="0"/>
              <a:t>National STEM Consortium</a:t>
            </a:r>
          </a:p>
          <a:p>
            <a:pPr algn="ctr"/>
            <a:endParaRPr lang="en-US" dirty="0" smtClean="0"/>
          </a:p>
        </p:txBody>
      </p:sp>
      <p:pic>
        <p:nvPicPr>
          <p:cNvPr id="8" name="Picture 7" descr="bot logos.jpg"/>
          <p:cNvPicPr>
            <a:picLocks noChangeAspect="1"/>
          </p:cNvPicPr>
          <p:nvPr/>
        </p:nvPicPr>
        <p:blipFill>
          <a:blip r:embed="rId3" cstate="print"/>
          <a:stretch>
            <a:fillRect/>
          </a:stretch>
        </p:blipFill>
        <p:spPr>
          <a:xfrm>
            <a:off x="0" y="5993439"/>
            <a:ext cx="9144000" cy="864561"/>
          </a:xfrm>
          <a:prstGeom prst="rect">
            <a:avLst/>
          </a:prstGeom>
        </p:spPr>
      </p:pic>
      <p:sp>
        <p:nvSpPr>
          <p:cNvPr id="6" name="Title 5"/>
          <p:cNvSpPr>
            <a:spLocks noGrp="1"/>
          </p:cNvSpPr>
          <p:nvPr>
            <p:ph type="ctrTitle"/>
          </p:nvPr>
        </p:nvSpPr>
        <p:spPr>
          <a:xfrm>
            <a:off x="228600" y="1752600"/>
            <a:ext cx="8610600" cy="685800"/>
          </a:xfrm>
        </p:spPr>
        <p:txBody>
          <a:bodyPr>
            <a:noAutofit/>
          </a:bodyPr>
          <a:lstStyle/>
          <a:p>
            <a:pPr algn="ctr"/>
            <a:r>
              <a:rPr lang="en-US" sz="4400" b="1" dirty="0" smtClean="0">
                <a:latin typeface="+mn-lt"/>
              </a:rPr>
              <a:t>NATIONAL STEM CONSORTIUM</a:t>
            </a:r>
            <a:r>
              <a:rPr lang="en-US" sz="4400" dirty="0" smtClean="0"/>
              <a:t/>
            </a:r>
            <a:br>
              <a:rPr lang="en-US" sz="4400" dirty="0" smtClean="0"/>
            </a:br>
            <a:endParaRPr lang="en-US" sz="4400" dirty="0">
              <a:latin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dirty="0" smtClean="0">
                <a:latin typeface="+mn-lt"/>
              </a:rPr>
              <a:t>STEM Readiness Co-Development Partners</a:t>
            </a:r>
            <a:endParaRPr lang="en-US" b="1" dirty="0">
              <a:latin typeface="+mn-lt"/>
            </a:endParaRPr>
          </a:p>
        </p:txBody>
      </p:sp>
      <p:sp>
        <p:nvSpPr>
          <p:cNvPr id="3" name="Content Placeholder 2"/>
          <p:cNvSpPr>
            <a:spLocks noGrp="1"/>
          </p:cNvSpPr>
          <p:nvPr>
            <p:ph idx="1"/>
          </p:nvPr>
        </p:nvSpPr>
        <p:spPr/>
        <p:txBody>
          <a:bodyPr/>
          <a:lstStyle/>
          <a:p>
            <a:r>
              <a:rPr lang="en-US" dirty="0" smtClean="0"/>
              <a:t>National STEM Consortium – STEM Bridge Team</a:t>
            </a:r>
          </a:p>
          <a:p>
            <a:r>
              <a:rPr lang="en-US" dirty="0" smtClean="0"/>
              <a:t>Carnegie Mellon’s Open Learning Initiative (OLI)</a:t>
            </a:r>
          </a:p>
          <a:p>
            <a:r>
              <a:rPr lang="en-US" dirty="0" smtClean="0"/>
              <a:t>CAST – </a:t>
            </a:r>
            <a:r>
              <a:rPr lang="en-US" dirty="0" smtClean="0"/>
              <a:t>integrates UDL framework into curriculum</a:t>
            </a:r>
            <a:endParaRPr lang="en-US" dirty="0" smtClean="0"/>
          </a:p>
          <a:p>
            <a:r>
              <a:rPr lang="en-US" dirty="0" smtClean="0"/>
              <a:t>Industry partners</a:t>
            </a:r>
          </a:p>
          <a:p>
            <a:pPr lvl="1"/>
            <a:r>
              <a:rPr lang="en-US" dirty="0" smtClean="0"/>
              <a:t>May offer assistance in developing realistic scenarios and provide company name and images – ARINC</a:t>
            </a:r>
          </a:p>
          <a:p>
            <a:pPr lvl="1"/>
            <a:r>
              <a:rPr lang="en-US" dirty="0" smtClean="0"/>
              <a:t>Industry expert may offer experience in developing realistic scenarios but company names are fictitious.</a:t>
            </a:r>
            <a:endParaRPr lang="en-US" dirty="0"/>
          </a:p>
        </p:txBody>
      </p:sp>
    </p:spTree>
    <p:extLst>
      <p:ext uri="{BB962C8B-B14F-4D97-AF65-F5344CB8AC3E}">
        <p14:creationId xmlns:p14="http://schemas.microsoft.com/office/powerpoint/2010/main" val="1164033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mn-lt"/>
              </a:rPr>
              <a:t>STEM Bridge Strategy</a:t>
            </a:r>
            <a:endParaRPr lang="en-US" sz="4000" b="1" dirty="0">
              <a:latin typeface="+mn-lt"/>
            </a:endParaRPr>
          </a:p>
        </p:txBody>
      </p:sp>
      <p:sp>
        <p:nvSpPr>
          <p:cNvPr id="3" name="Content Placeholder 2"/>
          <p:cNvSpPr>
            <a:spLocks noGrp="1"/>
          </p:cNvSpPr>
          <p:nvPr>
            <p:ph idx="1"/>
          </p:nvPr>
        </p:nvSpPr>
        <p:spPr/>
        <p:txBody>
          <a:bodyPr/>
          <a:lstStyle/>
          <a:p>
            <a:r>
              <a:rPr lang="en-US" dirty="0" smtClean="0"/>
              <a:t>STEM Readiness Course is flexible:</a:t>
            </a:r>
          </a:p>
          <a:p>
            <a:pPr lvl="1"/>
            <a:r>
              <a:rPr lang="en-US" sz="2400" dirty="0" smtClean="0"/>
              <a:t>Hybrid format with face to face instruction</a:t>
            </a:r>
          </a:p>
          <a:p>
            <a:pPr lvl="1"/>
            <a:r>
              <a:rPr lang="en-US" sz="2400" dirty="0" smtClean="0"/>
              <a:t>Online only</a:t>
            </a:r>
          </a:p>
          <a:p>
            <a:pPr lvl="1"/>
            <a:r>
              <a:rPr lang="en-US" sz="2400" dirty="0" smtClean="0"/>
              <a:t>Delivered up front in first term or spread across multiple terms</a:t>
            </a:r>
          </a:p>
          <a:p>
            <a:pPr lvl="1"/>
            <a:r>
              <a:rPr lang="en-US" sz="2400" dirty="0" smtClean="0"/>
              <a:t>Credit or non-credit courses, labs or modules</a:t>
            </a:r>
          </a:p>
        </p:txBody>
      </p:sp>
    </p:spTree>
    <p:extLst>
      <p:ext uri="{BB962C8B-B14F-4D97-AF65-F5344CB8AC3E}">
        <p14:creationId xmlns:p14="http://schemas.microsoft.com/office/powerpoint/2010/main" val="26320442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mn-lt"/>
              </a:rPr>
              <a:t>OLI Platform+ System </a:t>
            </a:r>
            <a:endParaRPr lang="en-US" sz="4000" b="1" dirty="0">
              <a:latin typeface="+mn-lt"/>
            </a:endParaRPr>
          </a:p>
        </p:txBody>
      </p:sp>
      <p:sp>
        <p:nvSpPr>
          <p:cNvPr id="3" name="Content Placeholder 2"/>
          <p:cNvSpPr>
            <a:spLocks noGrp="1"/>
          </p:cNvSpPr>
          <p:nvPr>
            <p:ph idx="1"/>
          </p:nvPr>
        </p:nvSpPr>
        <p:spPr/>
        <p:txBody>
          <a:bodyPr>
            <a:normAutofit/>
          </a:bodyPr>
          <a:lstStyle/>
          <a:p>
            <a:r>
              <a:rPr lang="en-US" dirty="0" smtClean="0"/>
              <a:t>Platform+ system is engaging to the learner:</a:t>
            </a:r>
          </a:p>
          <a:p>
            <a:pPr lvl="1"/>
            <a:r>
              <a:rPr lang="en-US" dirty="0" smtClean="0"/>
              <a:t>Learning outcomes based instruction</a:t>
            </a:r>
          </a:p>
          <a:p>
            <a:pPr lvl="1"/>
            <a:r>
              <a:rPr lang="en-US" dirty="0" smtClean="0"/>
              <a:t>Interactive activities</a:t>
            </a:r>
          </a:p>
          <a:p>
            <a:pPr lvl="1"/>
            <a:r>
              <a:rPr lang="en-US" dirty="0" smtClean="0"/>
              <a:t>Embedded audio, video and presentation media</a:t>
            </a:r>
          </a:p>
          <a:p>
            <a:pPr lvl="1"/>
            <a:r>
              <a:rPr lang="en-US" dirty="0" smtClean="0"/>
              <a:t>Writing labs/activities</a:t>
            </a:r>
          </a:p>
          <a:p>
            <a:pPr lvl="1"/>
            <a:r>
              <a:rPr lang="en-US" dirty="0" smtClean="0"/>
              <a:t>Assessment</a:t>
            </a:r>
          </a:p>
          <a:p>
            <a:pPr lvl="1"/>
            <a:r>
              <a:rPr lang="en-US" dirty="0" smtClean="0"/>
              <a:t>Learner Analytics at class and individual student level</a:t>
            </a:r>
            <a:endParaRPr lang="en-US" dirty="0"/>
          </a:p>
        </p:txBody>
      </p:sp>
    </p:spTree>
    <p:extLst>
      <p:ext uri="{BB962C8B-B14F-4D97-AF65-F5344CB8AC3E}">
        <p14:creationId xmlns:p14="http://schemas.microsoft.com/office/powerpoint/2010/main" val="574441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b="1" dirty="0" smtClean="0">
                <a:latin typeface="+mn-lt"/>
              </a:rPr>
              <a:t>STEM Bridge: FAST TRACKS </a:t>
            </a:r>
            <a:br>
              <a:rPr lang="en-US" sz="4000" b="1" dirty="0" smtClean="0">
                <a:latin typeface="+mn-lt"/>
              </a:rPr>
            </a:br>
            <a:endParaRPr lang="en-US" sz="4000" b="1" dirty="0">
              <a:latin typeface="+mn-lt"/>
            </a:endParaRPr>
          </a:p>
        </p:txBody>
      </p:sp>
      <p:sp>
        <p:nvSpPr>
          <p:cNvPr id="3" name="Content Placeholder 2"/>
          <p:cNvSpPr>
            <a:spLocks noGrp="1"/>
          </p:cNvSpPr>
          <p:nvPr>
            <p:ph idx="1"/>
          </p:nvPr>
        </p:nvSpPr>
        <p:spPr/>
        <p:txBody>
          <a:bodyPr>
            <a:normAutofit fontScale="92500"/>
          </a:bodyPr>
          <a:lstStyle/>
          <a:p>
            <a:pPr marL="0" indent="0">
              <a:buNone/>
            </a:pPr>
            <a:r>
              <a:rPr lang="en-US" b="1" dirty="0" smtClean="0"/>
              <a:t>Support for lower level learners: </a:t>
            </a:r>
            <a:r>
              <a:rPr lang="en-US" dirty="0" smtClean="0"/>
              <a:t> </a:t>
            </a:r>
          </a:p>
          <a:p>
            <a:r>
              <a:rPr lang="en-US" dirty="0" smtClean="0"/>
              <a:t>An </a:t>
            </a:r>
            <a:r>
              <a:rPr lang="en-US" dirty="0"/>
              <a:t>intensive </a:t>
            </a:r>
            <a:r>
              <a:rPr lang="en-US" dirty="0" smtClean="0"/>
              <a:t>math, English and life skills program </a:t>
            </a:r>
            <a:r>
              <a:rPr lang="en-US" dirty="0"/>
              <a:t>designed to ready students for a NSC – STEM </a:t>
            </a:r>
            <a:r>
              <a:rPr lang="en-US" dirty="0" smtClean="0"/>
              <a:t>certification. </a:t>
            </a:r>
          </a:p>
          <a:p>
            <a:pPr lvl="0"/>
            <a:r>
              <a:rPr lang="en-US" dirty="0"/>
              <a:t>Core student learning outcomes are explicitly identified at a lesson,  bundle and program level so that a program (institution) can crosswalk to developmental class outcomes and various placement metrics and tests</a:t>
            </a:r>
            <a:r>
              <a:rPr lang="en-US" dirty="0" smtClean="0"/>
              <a:t>.</a:t>
            </a:r>
          </a:p>
          <a:p>
            <a:r>
              <a:rPr lang="en-US" dirty="0"/>
              <a:t>All curriculum material will be available to all colleges to fit into their local educational systems</a:t>
            </a:r>
          </a:p>
          <a:p>
            <a:pPr lvl="0"/>
            <a:endParaRPr lang="en-US" dirty="0"/>
          </a:p>
        </p:txBody>
      </p:sp>
    </p:spTree>
    <p:extLst>
      <p:ext uri="{BB962C8B-B14F-4D97-AF65-F5344CB8AC3E}">
        <p14:creationId xmlns:p14="http://schemas.microsoft.com/office/powerpoint/2010/main" val="1087521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mn-lt"/>
              </a:rPr>
              <a:t>Role of STEM Readiness and FAST TRACKS</a:t>
            </a:r>
            <a:endParaRPr lang="en-US" sz="3600" b="1" dirty="0">
              <a:latin typeface="+mn-lt"/>
            </a:endParaRPr>
          </a:p>
        </p:txBody>
      </p:sp>
      <p:sp>
        <p:nvSpPr>
          <p:cNvPr id="6" name="TextBox 5"/>
          <p:cNvSpPr txBox="1"/>
          <p:nvPr/>
        </p:nvSpPr>
        <p:spPr>
          <a:xfrm>
            <a:off x="727881" y="1413301"/>
            <a:ext cx="8077199" cy="830997"/>
          </a:xfrm>
          <a:prstGeom prst="rect">
            <a:avLst/>
          </a:prstGeom>
          <a:noFill/>
        </p:spPr>
        <p:txBody>
          <a:bodyPr wrap="square" rtlCol="0">
            <a:spAutoFit/>
          </a:bodyPr>
          <a:lstStyle/>
          <a:p>
            <a:r>
              <a:rPr lang="en-US" sz="2400" dirty="0" smtClean="0"/>
              <a:t>AACC implementation</a:t>
            </a:r>
          </a:p>
          <a:p>
            <a:pPr marL="342900" indent="-342900">
              <a:buFont typeface="Arial" panose="020B0604020202020204" pitchFamily="34" charset="0"/>
              <a:buChar char="•"/>
            </a:pPr>
            <a:endParaRPr lang="en-US" sz="2400" dirty="0" smtClean="0"/>
          </a:p>
        </p:txBody>
      </p:sp>
      <p:sp>
        <p:nvSpPr>
          <p:cNvPr id="3" name="Rectangle 2"/>
          <p:cNvSpPr/>
          <p:nvPr/>
        </p:nvSpPr>
        <p:spPr>
          <a:xfrm>
            <a:off x="965625" y="3191755"/>
            <a:ext cx="6566265" cy="8948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109697" y="3316006"/>
            <a:ext cx="900696" cy="646331"/>
          </a:xfrm>
          <a:prstGeom prst="rect">
            <a:avLst/>
          </a:prstGeom>
          <a:noFill/>
        </p:spPr>
        <p:txBody>
          <a:bodyPr wrap="none" rtlCol="0">
            <a:spAutoFit/>
          </a:bodyPr>
          <a:lstStyle/>
          <a:p>
            <a:pPr algn="ctr"/>
            <a:r>
              <a:rPr lang="en-US" dirty="0" smtClean="0"/>
              <a:t>FAST </a:t>
            </a:r>
          </a:p>
          <a:p>
            <a:pPr algn="ctr"/>
            <a:r>
              <a:rPr lang="en-US" dirty="0" smtClean="0"/>
              <a:t>TRACKS</a:t>
            </a:r>
            <a:endParaRPr lang="en-US" dirty="0"/>
          </a:p>
        </p:txBody>
      </p:sp>
      <p:sp>
        <p:nvSpPr>
          <p:cNvPr id="11" name="TextBox 10"/>
          <p:cNvSpPr txBox="1"/>
          <p:nvPr/>
        </p:nvSpPr>
        <p:spPr>
          <a:xfrm>
            <a:off x="3587015" y="3325020"/>
            <a:ext cx="2793522" cy="646331"/>
          </a:xfrm>
          <a:prstGeom prst="rect">
            <a:avLst/>
          </a:prstGeom>
          <a:noFill/>
        </p:spPr>
        <p:txBody>
          <a:bodyPr wrap="none" rtlCol="0">
            <a:spAutoFit/>
          </a:bodyPr>
          <a:lstStyle/>
          <a:p>
            <a:r>
              <a:rPr lang="en-US" dirty="0" smtClean="0"/>
              <a:t>Technical Curriculum and</a:t>
            </a:r>
          </a:p>
          <a:p>
            <a:r>
              <a:rPr lang="en-US" dirty="0" smtClean="0"/>
              <a:t>STEM Readiness – OLI/CAST</a:t>
            </a:r>
            <a:endParaRPr lang="en-US" dirty="0"/>
          </a:p>
        </p:txBody>
      </p:sp>
      <p:sp>
        <p:nvSpPr>
          <p:cNvPr id="12" name="Up Arrow 11"/>
          <p:cNvSpPr/>
          <p:nvPr/>
        </p:nvSpPr>
        <p:spPr>
          <a:xfrm>
            <a:off x="737025" y="4181439"/>
            <a:ext cx="457200"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33400" y="4799218"/>
            <a:ext cx="2401342" cy="646331"/>
          </a:xfrm>
          <a:prstGeom prst="rect">
            <a:avLst/>
          </a:prstGeom>
          <a:noFill/>
        </p:spPr>
        <p:txBody>
          <a:bodyPr wrap="square" rtlCol="0">
            <a:spAutoFit/>
          </a:bodyPr>
          <a:lstStyle/>
          <a:p>
            <a:r>
              <a:rPr lang="en-US" dirty="0" smtClean="0"/>
              <a:t>Student Entry Point</a:t>
            </a:r>
          </a:p>
          <a:p>
            <a:r>
              <a:rPr lang="en-US" dirty="0" smtClean="0"/>
              <a:t>Low Level Learner</a:t>
            </a:r>
            <a:endParaRPr lang="en-US" dirty="0"/>
          </a:p>
        </p:txBody>
      </p:sp>
      <p:sp>
        <p:nvSpPr>
          <p:cNvPr id="14" name="Up Arrow 13"/>
          <p:cNvSpPr/>
          <p:nvPr/>
        </p:nvSpPr>
        <p:spPr>
          <a:xfrm rot="10800000">
            <a:off x="1943319" y="2518695"/>
            <a:ext cx="457200"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23462" y="1921132"/>
            <a:ext cx="2543018" cy="646331"/>
          </a:xfrm>
          <a:prstGeom prst="rect">
            <a:avLst/>
          </a:prstGeom>
          <a:noFill/>
        </p:spPr>
        <p:txBody>
          <a:bodyPr wrap="square" rtlCol="0">
            <a:spAutoFit/>
          </a:bodyPr>
          <a:lstStyle/>
          <a:p>
            <a:r>
              <a:rPr lang="en-US" dirty="0" smtClean="0"/>
              <a:t>Student Entry Point</a:t>
            </a:r>
          </a:p>
          <a:p>
            <a:r>
              <a:rPr lang="en-US" dirty="0" smtClean="0"/>
              <a:t>Certificate Ready Learner</a:t>
            </a:r>
            <a:endParaRPr lang="en-US" dirty="0"/>
          </a:p>
        </p:txBody>
      </p:sp>
      <p:sp>
        <p:nvSpPr>
          <p:cNvPr id="17" name="TextBox 16"/>
          <p:cNvSpPr txBox="1"/>
          <p:nvPr/>
        </p:nvSpPr>
        <p:spPr>
          <a:xfrm>
            <a:off x="7448914" y="4486239"/>
            <a:ext cx="1276696" cy="646331"/>
          </a:xfrm>
          <a:prstGeom prst="rect">
            <a:avLst/>
          </a:prstGeom>
          <a:noFill/>
        </p:spPr>
        <p:txBody>
          <a:bodyPr wrap="none" rtlCol="0">
            <a:spAutoFit/>
          </a:bodyPr>
          <a:lstStyle/>
          <a:p>
            <a:r>
              <a:rPr lang="en-US" dirty="0" smtClean="0"/>
              <a:t>Program</a:t>
            </a:r>
          </a:p>
          <a:p>
            <a:r>
              <a:rPr lang="en-US" dirty="0" smtClean="0"/>
              <a:t>Completion</a:t>
            </a:r>
            <a:endParaRPr lang="en-US" dirty="0"/>
          </a:p>
        </p:txBody>
      </p:sp>
      <p:sp>
        <p:nvSpPr>
          <p:cNvPr id="19" name="Bent Arrow 18"/>
          <p:cNvSpPr/>
          <p:nvPr/>
        </p:nvSpPr>
        <p:spPr>
          <a:xfrm rot="5400000">
            <a:off x="7449514" y="3687251"/>
            <a:ext cx="984766" cy="61321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2171919" y="3191753"/>
            <a:ext cx="0" cy="89483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166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latin typeface="+mn-lt"/>
              </a:rPr>
              <a:t>Technical Curriculum – Platform+ </a:t>
            </a:r>
            <a:endParaRPr lang="en-US" sz="4400" b="1" dirty="0">
              <a:latin typeface="+mn-lt"/>
            </a:endParaRPr>
          </a:p>
        </p:txBody>
      </p:sp>
      <p:sp>
        <p:nvSpPr>
          <p:cNvPr id="3" name="Content Placeholder 2"/>
          <p:cNvSpPr>
            <a:spLocks noGrp="1"/>
          </p:cNvSpPr>
          <p:nvPr>
            <p:ph idx="1"/>
          </p:nvPr>
        </p:nvSpPr>
        <p:spPr/>
        <p:txBody>
          <a:bodyPr>
            <a:normAutofit/>
          </a:bodyPr>
          <a:lstStyle/>
          <a:p>
            <a:r>
              <a:rPr lang="en-US" sz="3200" dirty="0" smtClean="0"/>
              <a:t>The five technical certificate programs and FAST TRACKS will  select two key curriculum lessons to be implemented into Platform+</a:t>
            </a:r>
          </a:p>
          <a:p>
            <a:endParaRPr lang="en-US" sz="3200" dirty="0" smtClean="0"/>
          </a:p>
          <a:p>
            <a:r>
              <a:rPr lang="en-US" sz="3200" dirty="0" smtClean="0"/>
              <a:t>Key lessons may </a:t>
            </a:r>
            <a:r>
              <a:rPr lang="en-US" sz="3200" dirty="0"/>
              <a:t>be </a:t>
            </a:r>
            <a:r>
              <a:rPr lang="en-US" sz="3200" dirty="0" smtClean="0"/>
              <a:t>student “sticking points”, or difficult concepts </a:t>
            </a:r>
            <a:r>
              <a:rPr lang="en-US" sz="3200" dirty="0"/>
              <a:t>that many students have </a:t>
            </a:r>
            <a:r>
              <a:rPr lang="en-US" sz="3200" dirty="0" smtClean="0"/>
              <a:t>trouble grasping</a:t>
            </a:r>
            <a:endParaRPr lang="en-US" sz="3200" dirty="0"/>
          </a:p>
          <a:p>
            <a:endParaRPr lang="en-US" sz="3200" dirty="0" smtClean="0"/>
          </a:p>
        </p:txBody>
      </p:sp>
    </p:spTree>
    <p:extLst>
      <p:ext uri="{BB962C8B-B14F-4D97-AF65-F5344CB8AC3E}">
        <p14:creationId xmlns:p14="http://schemas.microsoft.com/office/powerpoint/2010/main" val="435194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latin typeface="+mn-lt"/>
              </a:rPr>
              <a:t>Advice – Get Moving! </a:t>
            </a:r>
            <a:endParaRPr lang="en-US" sz="4400" b="1" dirty="0">
              <a:latin typeface="+mn-lt"/>
            </a:endParaRPr>
          </a:p>
        </p:txBody>
      </p:sp>
      <p:sp>
        <p:nvSpPr>
          <p:cNvPr id="3" name="Content Placeholder 2"/>
          <p:cNvSpPr>
            <a:spLocks noGrp="1"/>
          </p:cNvSpPr>
          <p:nvPr>
            <p:ph idx="1"/>
          </p:nvPr>
        </p:nvSpPr>
        <p:spPr/>
        <p:txBody>
          <a:bodyPr>
            <a:normAutofit/>
          </a:bodyPr>
          <a:lstStyle/>
          <a:p>
            <a:r>
              <a:rPr lang="en-US" sz="3200" dirty="0" smtClean="0"/>
              <a:t>Be ready to start immediately</a:t>
            </a:r>
          </a:p>
          <a:p>
            <a:pPr lvl="1"/>
            <a:r>
              <a:rPr lang="en-US" sz="3000" dirty="0" smtClean="0"/>
              <a:t>Create</a:t>
            </a:r>
          </a:p>
          <a:p>
            <a:pPr lvl="1"/>
            <a:r>
              <a:rPr lang="en-US" sz="3000" dirty="0" smtClean="0"/>
              <a:t>Implement</a:t>
            </a:r>
          </a:p>
          <a:p>
            <a:pPr lvl="1"/>
            <a:r>
              <a:rPr lang="en-US" sz="3000" dirty="0" smtClean="0"/>
              <a:t>Refine</a:t>
            </a:r>
          </a:p>
          <a:p>
            <a:pPr lvl="1"/>
            <a:r>
              <a:rPr lang="en-US" sz="3000" dirty="0" smtClean="0"/>
              <a:t>Outcomes Assessment</a:t>
            </a:r>
          </a:p>
          <a:p>
            <a:r>
              <a:rPr lang="en-US" sz="3200" dirty="0" smtClean="0"/>
              <a:t>Personnel</a:t>
            </a:r>
          </a:p>
          <a:p>
            <a:r>
              <a:rPr lang="en-US" sz="3200" dirty="0" smtClean="0"/>
              <a:t>Equipment</a:t>
            </a:r>
          </a:p>
        </p:txBody>
      </p:sp>
    </p:spTree>
    <p:extLst>
      <p:ext uri="{BB962C8B-B14F-4D97-AF65-F5344CB8AC3E}">
        <p14:creationId xmlns:p14="http://schemas.microsoft.com/office/powerpoint/2010/main" val="1591947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latin typeface="+mn-lt"/>
              </a:rPr>
              <a:t>Advice – Student Recruitment</a:t>
            </a:r>
            <a:endParaRPr lang="en-US" sz="4400" b="1" dirty="0">
              <a:latin typeface="+mn-lt"/>
            </a:endParaRPr>
          </a:p>
        </p:txBody>
      </p:sp>
      <p:sp>
        <p:nvSpPr>
          <p:cNvPr id="3" name="Content Placeholder 2"/>
          <p:cNvSpPr>
            <a:spLocks noGrp="1"/>
          </p:cNvSpPr>
          <p:nvPr>
            <p:ph idx="1"/>
          </p:nvPr>
        </p:nvSpPr>
        <p:spPr/>
        <p:txBody>
          <a:bodyPr>
            <a:normAutofit/>
          </a:bodyPr>
          <a:lstStyle/>
          <a:p>
            <a:r>
              <a:rPr lang="en-US" dirty="0" smtClean="0"/>
              <a:t>Scope of Work</a:t>
            </a:r>
          </a:p>
          <a:p>
            <a:r>
              <a:rPr lang="en-US" dirty="0" smtClean="0"/>
              <a:t>Recruiting is NOT easy</a:t>
            </a:r>
          </a:p>
          <a:p>
            <a:pPr lvl="1"/>
            <a:r>
              <a:rPr lang="en-US" dirty="0" smtClean="0"/>
              <a:t>Takes time </a:t>
            </a:r>
          </a:p>
          <a:p>
            <a:pPr lvl="1"/>
            <a:r>
              <a:rPr lang="en-US" dirty="0" smtClean="0"/>
              <a:t>Word of mouth spreads slowly</a:t>
            </a:r>
          </a:p>
          <a:p>
            <a:r>
              <a:rPr lang="en-US" dirty="0" smtClean="0"/>
              <a:t>Marketing</a:t>
            </a:r>
          </a:p>
          <a:p>
            <a:pPr lvl="1"/>
            <a:r>
              <a:rPr lang="en-US" dirty="0" smtClean="0"/>
              <a:t>Brochures, websites, Facebook, LinkedIn, etc.</a:t>
            </a:r>
          </a:p>
          <a:p>
            <a:pPr lvl="1"/>
            <a:r>
              <a:rPr lang="en-US" dirty="0" smtClean="0"/>
              <a:t>Free – email blasts, local media</a:t>
            </a:r>
          </a:p>
        </p:txBody>
      </p:sp>
    </p:spTree>
    <p:extLst>
      <p:ext uri="{BB962C8B-B14F-4D97-AF65-F5344CB8AC3E}">
        <p14:creationId xmlns:p14="http://schemas.microsoft.com/office/powerpoint/2010/main" val="2873055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latin typeface="+mn-lt"/>
              </a:rPr>
              <a:t>Advice – Be Proactive</a:t>
            </a:r>
            <a:endParaRPr lang="en-US" sz="4400" b="1" dirty="0">
              <a:latin typeface="+mn-lt"/>
            </a:endParaRPr>
          </a:p>
        </p:txBody>
      </p:sp>
      <p:sp>
        <p:nvSpPr>
          <p:cNvPr id="3" name="Content Placeholder 2"/>
          <p:cNvSpPr>
            <a:spLocks noGrp="1"/>
          </p:cNvSpPr>
          <p:nvPr>
            <p:ph idx="1"/>
          </p:nvPr>
        </p:nvSpPr>
        <p:spPr/>
        <p:txBody>
          <a:bodyPr>
            <a:normAutofit fontScale="92500" lnSpcReduction="10000"/>
          </a:bodyPr>
          <a:lstStyle/>
          <a:p>
            <a:r>
              <a:rPr lang="en-US" sz="3200" dirty="0" smtClean="0"/>
              <a:t>Guidance Memos – reactive</a:t>
            </a:r>
            <a:endParaRPr lang="en-US" sz="3000" dirty="0"/>
          </a:p>
          <a:p>
            <a:r>
              <a:rPr lang="en-US" sz="3000" dirty="0" smtClean="0"/>
              <a:t>Determine the policies that you need, and set them</a:t>
            </a:r>
          </a:p>
          <a:p>
            <a:pPr lvl="1"/>
            <a:r>
              <a:rPr lang="en-US" sz="3000" dirty="0" smtClean="0"/>
              <a:t>Fiscal</a:t>
            </a:r>
          </a:p>
          <a:p>
            <a:pPr lvl="1"/>
            <a:r>
              <a:rPr lang="en-US" sz="3000" dirty="0" smtClean="0"/>
              <a:t>Reporting</a:t>
            </a:r>
          </a:p>
          <a:p>
            <a:pPr lvl="1"/>
            <a:r>
              <a:rPr lang="en-US" sz="3000" dirty="0" smtClean="0"/>
              <a:t>Eligibility, Registration, Documentation</a:t>
            </a:r>
          </a:p>
          <a:p>
            <a:pPr lvl="1"/>
            <a:r>
              <a:rPr lang="en-US" sz="3000" dirty="0" smtClean="0"/>
              <a:t>Outreach</a:t>
            </a:r>
          </a:p>
          <a:p>
            <a:pPr lvl="1"/>
            <a:r>
              <a:rPr lang="en-US" sz="3000" dirty="0" smtClean="0"/>
              <a:t>Intellectual Property</a:t>
            </a:r>
          </a:p>
          <a:p>
            <a:pPr lvl="1"/>
            <a:r>
              <a:rPr lang="en-US" sz="3000" dirty="0" smtClean="0"/>
              <a:t>Tuition/Fees</a:t>
            </a:r>
          </a:p>
          <a:p>
            <a:pPr lvl="1"/>
            <a:r>
              <a:rPr lang="en-US" sz="3000" dirty="0" smtClean="0"/>
              <a:t>Curriculum Development</a:t>
            </a:r>
          </a:p>
        </p:txBody>
      </p:sp>
    </p:spTree>
    <p:extLst>
      <p:ext uri="{BB962C8B-B14F-4D97-AF65-F5344CB8AC3E}">
        <p14:creationId xmlns:p14="http://schemas.microsoft.com/office/powerpoint/2010/main" val="2278349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latin typeface="+mn-lt"/>
              </a:rPr>
              <a:t>Advice – Industry Partners</a:t>
            </a:r>
            <a:endParaRPr lang="en-US" sz="4400" b="1" dirty="0">
              <a:latin typeface="+mn-lt"/>
            </a:endParaRPr>
          </a:p>
        </p:txBody>
      </p:sp>
      <p:sp>
        <p:nvSpPr>
          <p:cNvPr id="3" name="Content Placeholder 2"/>
          <p:cNvSpPr>
            <a:spLocks noGrp="1"/>
          </p:cNvSpPr>
          <p:nvPr>
            <p:ph idx="1"/>
          </p:nvPr>
        </p:nvSpPr>
        <p:spPr/>
        <p:txBody>
          <a:bodyPr>
            <a:normAutofit/>
          </a:bodyPr>
          <a:lstStyle/>
          <a:p>
            <a:r>
              <a:rPr lang="en-US" sz="3200" dirty="0" smtClean="0"/>
              <a:t>Employer Advisory Board</a:t>
            </a:r>
          </a:p>
          <a:p>
            <a:r>
              <a:rPr lang="en-US" sz="3200" dirty="0" smtClean="0"/>
              <a:t>Resource and validation</a:t>
            </a:r>
          </a:p>
          <a:p>
            <a:r>
              <a:rPr lang="en-US" sz="3200" dirty="0" smtClean="0"/>
              <a:t>Shape and design curriculum</a:t>
            </a:r>
          </a:p>
          <a:p>
            <a:r>
              <a:rPr lang="en-US" sz="3200" dirty="0" smtClean="0"/>
              <a:t>Want to use curriculum as business training</a:t>
            </a:r>
            <a:endParaRPr lang="en-US" sz="3000" dirty="0"/>
          </a:p>
        </p:txBody>
      </p:sp>
    </p:spTree>
    <p:extLst>
      <p:ext uri="{BB962C8B-B14F-4D97-AF65-F5344CB8AC3E}">
        <p14:creationId xmlns:p14="http://schemas.microsoft.com/office/powerpoint/2010/main" val="3485545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Bbanner top.png"/>
          <p:cNvPicPr>
            <a:picLocks noChangeAspect="1"/>
          </p:cNvPicPr>
          <p:nvPr>
            <p:custDataLst>
              <p:tags r:id="rId2"/>
            </p:custDataLst>
          </p:nvPr>
        </p:nvPicPr>
        <p:blipFill>
          <a:blip r:embed="rId6" cstate="print"/>
          <a:stretch>
            <a:fillRect/>
          </a:stretch>
        </p:blipFill>
        <p:spPr>
          <a:xfrm>
            <a:off x="0" y="0"/>
            <a:ext cx="9144000" cy="1960880"/>
          </a:xfrm>
          <a:prstGeom prst="rect">
            <a:avLst/>
          </a:prstGeom>
        </p:spPr>
      </p:pic>
      <p:sp>
        <p:nvSpPr>
          <p:cNvPr id="2" name="Title 1"/>
          <p:cNvSpPr>
            <a:spLocks noGrp="1"/>
          </p:cNvSpPr>
          <p:nvPr>
            <p:ph type="title"/>
          </p:nvPr>
        </p:nvSpPr>
        <p:spPr/>
        <p:txBody>
          <a:bodyPr>
            <a:normAutofit/>
          </a:bodyPr>
          <a:lstStyle/>
          <a:p>
            <a:pPr algn="ctr"/>
            <a:r>
              <a:rPr lang="en-US" sz="3600" b="1" dirty="0" smtClean="0">
                <a:latin typeface="+mn-lt"/>
              </a:rPr>
              <a:t>Who is the NSC?</a:t>
            </a:r>
            <a:endParaRPr lang="en-US" sz="3600" b="1" dirty="0">
              <a:latin typeface="+mn-lt"/>
            </a:endParaRPr>
          </a:p>
        </p:txBody>
      </p:sp>
      <p:sp>
        <p:nvSpPr>
          <p:cNvPr id="15" name="Content Placeholder 14"/>
          <p:cNvSpPr>
            <a:spLocks noGrp="1"/>
          </p:cNvSpPr>
          <p:nvPr>
            <p:ph idx="1"/>
          </p:nvPr>
        </p:nvSpPr>
        <p:spPr>
          <a:xfrm>
            <a:off x="457200" y="1417637"/>
            <a:ext cx="8229600" cy="4842351"/>
          </a:xfrm>
        </p:spPr>
        <p:txBody>
          <a:bodyPr>
            <a:spAutoFit/>
          </a:bodyPr>
          <a:lstStyle/>
          <a:p>
            <a:pPr>
              <a:spcBef>
                <a:spcPts val="0"/>
              </a:spcBef>
              <a:spcAft>
                <a:spcPts val="800"/>
              </a:spcAft>
            </a:pPr>
            <a:r>
              <a:rPr lang="en-US" sz="2200" dirty="0" smtClean="0"/>
              <a:t>Anne Arundel Community College in Maryland</a:t>
            </a:r>
          </a:p>
          <a:p>
            <a:pPr>
              <a:spcBef>
                <a:spcPts val="0"/>
              </a:spcBef>
              <a:spcAft>
                <a:spcPts val="800"/>
              </a:spcAft>
            </a:pPr>
            <a:r>
              <a:rPr lang="en-US" sz="2200" dirty="0" smtClean="0"/>
              <a:t>College of Lake County in Illinois</a:t>
            </a:r>
          </a:p>
          <a:p>
            <a:pPr>
              <a:spcBef>
                <a:spcPts val="0"/>
              </a:spcBef>
              <a:spcAft>
                <a:spcPts val="800"/>
              </a:spcAft>
            </a:pPr>
            <a:r>
              <a:rPr lang="en-US" sz="2200" dirty="0" smtClean="0"/>
              <a:t>Clover Park Technical College in Washington State</a:t>
            </a:r>
          </a:p>
          <a:p>
            <a:pPr>
              <a:spcBef>
                <a:spcPts val="0"/>
              </a:spcBef>
              <a:spcAft>
                <a:spcPts val="800"/>
              </a:spcAft>
            </a:pPr>
            <a:r>
              <a:rPr lang="en-US" sz="2200" dirty="0" smtClean="0"/>
              <a:t>Cuyahoga Community College in Ohio</a:t>
            </a:r>
          </a:p>
          <a:p>
            <a:pPr>
              <a:spcBef>
                <a:spcPts val="0"/>
              </a:spcBef>
              <a:spcAft>
                <a:spcPts val="800"/>
              </a:spcAft>
            </a:pPr>
            <a:r>
              <a:rPr lang="en-US" sz="2200" dirty="0" smtClean="0"/>
              <a:t>Florida State College at Jacksonville</a:t>
            </a:r>
          </a:p>
          <a:p>
            <a:pPr>
              <a:spcBef>
                <a:spcPts val="0"/>
              </a:spcBef>
              <a:spcAft>
                <a:spcPts val="800"/>
              </a:spcAft>
            </a:pPr>
            <a:r>
              <a:rPr lang="en-US" sz="2200" dirty="0" smtClean="0"/>
              <a:t>Ivy Tech Community College in Indiana</a:t>
            </a:r>
          </a:p>
          <a:p>
            <a:pPr>
              <a:spcBef>
                <a:spcPts val="0"/>
              </a:spcBef>
              <a:spcAft>
                <a:spcPts val="800"/>
              </a:spcAft>
            </a:pPr>
            <a:r>
              <a:rPr lang="en-US" sz="2200" dirty="0" smtClean="0"/>
              <a:t>Macomb Community College in Michigan</a:t>
            </a:r>
          </a:p>
          <a:p>
            <a:pPr>
              <a:spcBef>
                <a:spcPts val="0"/>
              </a:spcBef>
              <a:spcAft>
                <a:spcPts val="800"/>
              </a:spcAft>
            </a:pPr>
            <a:r>
              <a:rPr lang="en-US" sz="2200" dirty="0" smtClean="0"/>
              <a:t>Northwest Arkansas Community College</a:t>
            </a:r>
          </a:p>
          <a:p>
            <a:pPr>
              <a:spcBef>
                <a:spcPts val="0"/>
              </a:spcBef>
              <a:spcAft>
                <a:spcPts val="800"/>
              </a:spcAft>
            </a:pPr>
            <a:r>
              <a:rPr lang="en-US" sz="2200" dirty="0" smtClean="0"/>
              <a:t>Roane State Community College in Tennessee</a:t>
            </a:r>
          </a:p>
          <a:p>
            <a:pPr>
              <a:spcBef>
                <a:spcPts val="0"/>
              </a:spcBef>
              <a:spcAft>
                <a:spcPts val="800"/>
              </a:spcAft>
            </a:pPr>
            <a:r>
              <a:rPr lang="en-US" sz="2200" dirty="0" smtClean="0"/>
              <a:t>South Seattle Community College in Washington State</a:t>
            </a:r>
          </a:p>
          <a:p>
            <a:pPr>
              <a:spcBef>
                <a:spcPts val="0"/>
              </a:spcBef>
              <a:spcAft>
                <a:spcPts val="800"/>
              </a:spcAft>
            </a:pPr>
            <a:endParaRPr lang="en-US" sz="2200" dirty="0"/>
          </a:p>
        </p:txBody>
      </p:sp>
      <p:pic>
        <p:nvPicPr>
          <p:cNvPr id="18" name="Picture 17" descr="bot logos.jpg"/>
          <p:cNvPicPr>
            <a:picLocks noChangeAspect="1"/>
          </p:cNvPicPr>
          <p:nvPr>
            <p:custDataLst>
              <p:tags r:id="rId3"/>
            </p:custDataLst>
          </p:nvPr>
        </p:nvPicPr>
        <p:blipFill>
          <a:blip r:embed="rId7" cstate="print"/>
          <a:stretch>
            <a:fillRect/>
          </a:stretch>
        </p:blipFill>
        <p:spPr>
          <a:xfrm>
            <a:off x="0" y="5867400"/>
            <a:ext cx="9144000" cy="864561"/>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40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par>
                          <p:cTn id="8" fill="hold">
                            <p:stCondLst>
                              <p:cond delay="5900"/>
                            </p:stCondLst>
                            <p:childTnLst>
                              <p:par>
                                <p:cTn id="9" presetID="10" presetClass="entr" presetSubtype="0" fill="hold" grpId="0" nodeType="afterEffect">
                                  <p:stCondLst>
                                    <p:cond delay="210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500"/>
                                        <p:tgtEl>
                                          <p:spTgt spid="15">
                                            <p:txEl>
                                              <p:pRg st="1" end="1"/>
                                            </p:txEl>
                                          </p:spTgt>
                                        </p:tgtEl>
                                      </p:cBhvr>
                                    </p:animEffect>
                                  </p:childTnLst>
                                </p:cTn>
                              </p:par>
                            </p:childTnLst>
                          </p:cTn>
                        </p:par>
                        <p:par>
                          <p:cTn id="12" fill="hold">
                            <p:stCondLst>
                              <p:cond delay="8500"/>
                            </p:stCondLst>
                            <p:childTnLst>
                              <p:par>
                                <p:cTn id="13" presetID="10" presetClass="entr" presetSubtype="0" fill="hold" grpId="0" nodeType="afterEffect">
                                  <p:stCondLst>
                                    <p:cond delay="190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childTnLst>
                          </p:cTn>
                        </p:par>
                        <p:par>
                          <p:cTn id="16" fill="hold">
                            <p:stCondLst>
                              <p:cond delay="10900"/>
                            </p:stCondLst>
                            <p:childTnLst>
                              <p:par>
                                <p:cTn id="17" presetID="10" presetClass="entr" presetSubtype="0" fill="hold" grpId="0" nodeType="afterEffect">
                                  <p:stCondLst>
                                    <p:cond delay="2400"/>
                                  </p:stCondLst>
                                  <p:childTnLst>
                                    <p:set>
                                      <p:cBhvr>
                                        <p:cTn id="18" dur="1" fill="hold">
                                          <p:stCondLst>
                                            <p:cond delay="0"/>
                                          </p:stCondLst>
                                        </p:cTn>
                                        <p:tgtEl>
                                          <p:spTgt spid="15">
                                            <p:txEl>
                                              <p:pRg st="3" end="3"/>
                                            </p:txEl>
                                          </p:spTgt>
                                        </p:tgtEl>
                                        <p:attrNameLst>
                                          <p:attrName>style.visibility</p:attrName>
                                        </p:attrNameLst>
                                      </p:cBhvr>
                                      <p:to>
                                        <p:strVal val="visible"/>
                                      </p:to>
                                    </p:set>
                                    <p:animEffect transition="in" filter="fade">
                                      <p:cBhvr>
                                        <p:cTn id="19" dur="500"/>
                                        <p:tgtEl>
                                          <p:spTgt spid="15">
                                            <p:txEl>
                                              <p:pRg st="3" end="3"/>
                                            </p:txEl>
                                          </p:spTgt>
                                        </p:tgtEl>
                                      </p:cBhvr>
                                    </p:animEffect>
                                  </p:childTnLst>
                                </p:cTn>
                              </p:par>
                            </p:childTnLst>
                          </p:cTn>
                        </p:par>
                        <p:par>
                          <p:cTn id="20" fill="hold">
                            <p:stCondLst>
                              <p:cond delay="13800"/>
                            </p:stCondLst>
                            <p:childTnLst>
                              <p:par>
                                <p:cTn id="21" presetID="10" presetClass="entr" presetSubtype="0" fill="hold" grpId="0" nodeType="afterEffect">
                                  <p:stCondLst>
                                    <p:cond delay="200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childTnLst>
                          </p:cTn>
                        </p:par>
                        <p:par>
                          <p:cTn id="24" fill="hold">
                            <p:stCondLst>
                              <p:cond delay="16300"/>
                            </p:stCondLst>
                            <p:childTnLst>
                              <p:par>
                                <p:cTn id="25" presetID="10" presetClass="entr" presetSubtype="0" fill="hold" grpId="0" nodeType="afterEffect">
                                  <p:stCondLst>
                                    <p:cond delay="190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par>
                          <p:cTn id="28" fill="hold">
                            <p:stCondLst>
                              <p:cond delay="18700"/>
                            </p:stCondLst>
                            <p:childTnLst>
                              <p:par>
                                <p:cTn id="29" presetID="10" presetClass="entr" presetSubtype="0" fill="hold" grpId="0" nodeType="afterEffect">
                                  <p:stCondLst>
                                    <p:cond delay="2200"/>
                                  </p:stCondLst>
                                  <p:childTnLst>
                                    <p:set>
                                      <p:cBhvr>
                                        <p:cTn id="30" dur="1" fill="hold">
                                          <p:stCondLst>
                                            <p:cond delay="0"/>
                                          </p:stCondLst>
                                        </p:cTn>
                                        <p:tgtEl>
                                          <p:spTgt spid="15">
                                            <p:txEl>
                                              <p:pRg st="6" end="6"/>
                                            </p:txEl>
                                          </p:spTgt>
                                        </p:tgtEl>
                                        <p:attrNameLst>
                                          <p:attrName>style.visibility</p:attrName>
                                        </p:attrNameLst>
                                      </p:cBhvr>
                                      <p:to>
                                        <p:strVal val="visible"/>
                                      </p:to>
                                    </p:set>
                                    <p:animEffect transition="in" filter="fade">
                                      <p:cBhvr>
                                        <p:cTn id="31" dur="500"/>
                                        <p:tgtEl>
                                          <p:spTgt spid="15">
                                            <p:txEl>
                                              <p:pRg st="6" end="6"/>
                                            </p:txEl>
                                          </p:spTgt>
                                        </p:tgtEl>
                                      </p:cBhvr>
                                    </p:animEffect>
                                  </p:childTnLst>
                                </p:cTn>
                              </p:par>
                            </p:childTnLst>
                          </p:cTn>
                        </p:par>
                        <p:par>
                          <p:cTn id="32" fill="hold">
                            <p:stCondLst>
                              <p:cond delay="21400"/>
                            </p:stCondLst>
                            <p:childTnLst>
                              <p:par>
                                <p:cTn id="33" presetID="10" presetClass="entr" presetSubtype="0" fill="hold" grpId="0" nodeType="afterEffect">
                                  <p:stCondLst>
                                    <p:cond delay="1700"/>
                                  </p:stCondLst>
                                  <p:childTnLst>
                                    <p:set>
                                      <p:cBhvr>
                                        <p:cTn id="34" dur="1" fill="hold">
                                          <p:stCondLst>
                                            <p:cond delay="0"/>
                                          </p:stCondLst>
                                        </p:cTn>
                                        <p:tgtEl>
                                          <p:spTgt spid="15">
                                            <p:txEl>
                                              <p:pRg st="7" end="7"/>
                                            </p:txEl>
                                          </p:spTgt>
                                        </p:tgtEl>
                                        <p:attrNameLst>
                                          <p:attrName>style.visibility</p:attrName>
                                        </p:attrNameLst>
                                      </p:cBhvr>
                                      <p:to>
                                        <p:strVal val="visible"/>
                                      </p:to>
                                    </p:set>
                                    <p:animEffect transition="in" filter="fade">
                                      <p:cBhvr>
                                        <p:cTn id="35" dur="500"/>
                                        <p:tgtEl>
                                          <p:spTgt spid="15">
                                            <p:txEl>
                                              <p:pRg st="7" end="7"/>
                                            </p:txEl>
                                          </p:spTgt>
                                        </p:tgtEl>
                                      </p:cBhvr>
                                    </p:animEffect>
                                  </p:childTnLst>
                                </p:cTn>
                              </p:par>
                            </p:childTnLst>
                          </p:cTn>
                        </p:par>
                        <p:par>
                          <p:cTn id="36" fill="hold">
                            <p:stCondLst>
                              <p:cond delay="23600"/>
                            </p:stCondLst>
                            <p:childTnLst>
                              <p:par>
                                <p:cTn id="37" presetID="10" presetClass="entr" presetSubtype="0" fill="hold" grpId="0" nodeType="afterEffect">
                                  <p:stCondLst>
                                    <p:cond delay="1900"/>
                                  </p:stCondLst>
                                  <p:childTnLst>
                                    <p:set>
                                      <p:cBhvr>
                                        <p:cTn id="38" dur="1" fill="hold">
                                          <p:stCondLst>
                                            <p:cond delay="0"/>
                                          </p:stCondLst>
                                        </p:cTn>
                                        <p:tgtEl>
                                          <p:spTgt spid="15">
                                            <p:txEl>
                                              <p:pRg st="8" end="8"/>
                                            </p:txEl>
                                          </p:spTgt>
                                        </p:tgtEl>
                                        <p:attrNameLst>
                                          <p:attrName>style.visibility</p:attrName>
                                        </p:attrNameLst>
                                      </p:cBhvr>
                                      <p:to>
                                        <p:strVal val="visible"/>
                                      </p:to>
                                    </p:set>
                                    <p:animEffect transition="in" filter="fade">
                                      <p:cBhvr>
                                        <p:cTn id="39" dur="500"/>
                                        <p:tgtEl>
                                          <p:spTgt spid="15">
                                            <p:txEl>
                                              <p:pRg st="8" end="8"/>
                                            </p:txEl>
                                          </p:spTgt>
                                        </p:tgtEl>
                                      </p:cBhvr>
                                    </p:animEffect>
                                  </p:childTnLst>
                                </p:cTn>
                              </p:par>
                            </p:childTnLst>
                          </p:cTn>
                        </p:par>
                        <p:par>
                          <p:cTn id="40" fill="hold">
                            <p:stCondLst>
                              <p:cond delay="26000"/>
                            </p:stCondLst>
                            <p:childTnLst>
                              <p:par>
                                <p:cTn id="41" presetID="10" presetClass="entr" presetSubtype="0" fill="hold" grpId="0" nodeType="afterEffect">
                                  <p:stCondLst>
                                    <p:cond delay="2200"/>
                                  </p:stCondLst>
                                  <p:childTnLst>
                                    <p:set>
                                      <p:cBhvr>
                                        <p:cTn id="42" dur="1" fill="hold">
                                          <p:stCondLst>
                                            <p:cond delay="0"/>
                                          </p:stCondLst>
                                        </p:cTn>
                                        <p:tgtEl>
                                          <p:spTgt spid="15">
                                            <p:txEl>
                                              <p:pRg st="9" end="9"/>
                                            </p:txEl>
                                          </p:spTgt>
                                        </p:tgtEl>
                                        <p:attrNameLst>
                                          <p:attrName>style.visibility</p:attrName>
                                        </p:attrNameLst>
                                      </p:cBhvr>
                                      <p:to>
                                        <p:strVal val="visible"/>
                                      </p:to>
                                    </p:set>
                                    <p:animEffect transition="in" filter="fade">
                                      <p:cBhvr>
                                        <p:cTn id="43" dur="5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latin typeface="+mn-lt"/>
              </a:rPr>
              <a:t>Advice – Collaboration</a:t>
            </a:r>
            <a:endParaRPr lang="en-US" sz="4400" b="1" dirty="0">
              <a:latin typeface="+mn-lt"/>
            </a:endParaRPr>
          </a:p>
        </p:txBody>
      </p:sp>
      <p:sp>
        <p:nvSpPr>
          <p:cNvPr id="3" name="Content Placeholder 2"/>
          <p:cNvSpPr>
            <a:spLocks noGrp="1"/>
          </p:cNvSpPr>
          <p:nvPr>
            <p:ph idx="1"/>
          </p:nvPr>
        </p:nvSpPr>
        <p:spPr/>
        <p:txBody>
          <a:bodyPr>
            <a:normAutofit/>
          </a:bodyPr>
          <a:lstStyle/>
          <a:p>
            <a:r>
              <a:rPr lang="en-US" sz="3200" dirty="0" smtClean="0"/>
              <a:t>Compromise</a:t>
            </a:r>
          </a:p>
          <a:p>
            <a:r>
              <a:rPr lang="en-US" sz="3200" dirty="0" smtClean="0"/>
              <a:t>Designate a Collaborative Lead</a:t>
            </a:r>
          </a:p>
          <a:p>
            <a:r>
              <a:rPr lang="en-US" sz="3200" dirty="0" smtClean="0"/>
              <a:t>Find your “North Star”</a:t>
            </a:r>
            <a:endParaRPr lang="en-US" sz="3000" dirty="0"/>
          </a:p>
        </p:txBody>
      </p:sp>
    </p:spTree>
    <p:extLst>
      <p:ext uri="{BB962C8B-B14F-4D97-AF65-F5344CB8AC3E}">
        <p14:creationId xmlns:p14="http://schemas.microsoft.com/office/powerpoint/2010/main" val="3688964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latin typeface="+mn-lt"/>
              </a:rPr>
              <a:t>Advice – Student Population</a:t>
            </a:r>
            <a:endParaRPr lang="en-US" sz="4400" b="1" dirty="0">
              <a:latin typeface="+mn-lt"/>
            </a:endParaRPr>
          </a:p>
        </p:txBody>
      </p:sp>
      <p:sp>
        <p:nvSpPr>
          <p:cNvPr id="3" name="Content Placeholder 2"/>
          <p:cNvSpPr>
            <a:spLocks noGrp="1"/>
          </p:cNvSpPr>
          <p:nvPr>
            <p:ph idx="1"/>
          </p:nvPr>
        </p:nvSpPr>
        <p:spPr/>
        <p:txBody>
          <a:bodyPr>
            <a:normAutofit lnSpcReduction="10000"/>
          </a:bodyPr>
          <a:lstStyle/>
          <a:p>
            <a:r>
              <a:rPr lang="en-US" sz="3200" dirty="0" smtClean="0"/>
              <a:t>Grant student</a:t>
            </a:r>
          </a:p>
          <a:p>
            <a:pPr lvl="1"/>
            <a:r>
              <a:rPr lang="en-US" sz="3000" dirty="0" smtClean="0"/>
              <a:t>Computer skills</a:t>
            </a:r>
          </a:p>
          <a:p>
            <a:pPr lvl="1"/>
            <a:r>
              <a:rPr lang="en-US" sz="3000" dirty="0" smtClean="0"/>
              <a:t>Not new population to the college</a:t>
            </a:r>
          </a:p>
          <a:p>
            <a:pPr lvl="1"/>
            <a:r>
              <a:rPr lang="en-US" sz="3000" dirty="0" smtClean="0"/>
              <a:t>New population to credit faculty</a:t>
            </a:r>
            <a:endParaRPr lang="en-US" dirty="0"/>
          </a:p>
          <a:p>
            <a:pPr lvl="2"/>
            <a:r>
              <a:rPr lang="en-US" dirty="0" smtClean="0"/>
              <a:t>Developmental students are remediated prior to reaching credit faculty</a:t>
            </a:r>
          </a:p>
          <a:p>
            <a:pPr lvl="2"/>
            <a:r>
              <a:rPr lang="en-US" dirty="0" smtClean="0"/>
              <a:t>Professional Development for working with developmental students </a:t>
            </a:r>
          </a:p>
          <a:p>
            <a:r>
              <a:rPr lang="en-US" dirty="0" smtClean="0"/>
              <a:t>Open-enrollment vs. Grant course sections</a:t>
            </a:r>
          </a:p>
          <a:p>
            <a:pPr lvl="1"/>
            <a:r>
              <a:rPr lang="en-US" dirty="0" smtClean="0"/>
              <a:t>Challenge</a:t>
            </a:r>
          </a:p>
        </p:txBody>
      </p:sp>
    </p:spTree>
    <p:extLst>
      <p:ext uri="{BB962C8B-B14F-4D97-AF65-F5344CB8AC3E}">
        <p14:creationId xmlns:p14="http://schemas.microsoft.com/office/powerpoint/2010/main" val="656419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smtClean="0">
                <a:latin typeface="+mn-lt"/>
              </a:rPr>
              <a:t>Access STEM Readiness Course</a:t>
            </a:r>
            <a:endParaRPr lang="en-US" sz="4400" b="1" dirty="0">
              <a:latin typeface="+mn-lt"/>
            </a:endParaRPr>
          </a:p>
        </p:txBody>
      </p:sp>
      <p:sp>
        <p:nvSpPr>
          <p:cNvPr id="3" name="Content Placeholder 2"/>
          <p:cNvSpPr>
            <a:spLocks noGrp="1"/>
          </p:cNvSpPr>
          <p:nvPr>
            <p:ph idx="1"/>
          </p:nvPr>
        </p:nvSpPr>
        <p:spPr/>
        <p:txBody>
          <a:bodyPr>
            <a:normAutofit lnSpcReduction="10000"/>
          </a:bodyPr>
          <a:lstStyle/>
          <a:p>
            <a:r>
              <a:rPr lang="en-US" dirty="0" smtClean="0">
                <a:hlinkClick r:id="rId3"/>
              </a:rPr>
              <a:t>www.oli.cmu.edu</a:t>
            </a:r>
            <a:endParaRPr lang="en-US" dirty="0" smtClean="0"/>
          </a:p>
          <a:p>
            <a:r>
              <a:rPr lang="en-US" dirty="0" smtClean="0"/>
              <a:t>Click “Sign Up” to register for a student account</a:t>
            </a:r>
          </a:p>
          <a:p>
            <a:r>
              <a:rPr lang="en-US" dirty="0" smtClean="0"/>
              <a:t>Log in to OLI and enter Course Key: </a:t>
            </a:r>
            <a:r>
              <a:rPr lang="en-US" b="1" dirty="0" smtClean="0"/>
              <a:t>NSC-STEM</a:t>
            </a:r>
            <a:r>
              <a:rPr lang="en-US" dirty="0" smtClean="0"/>
              <a:t>, click “Go”</a:t>
            </a:r>
          </a:p>
          <a:p>
            <a:r>
              <a:rPr lang="en-US" dirty="0" smtClean="0"/>
              <a:t>The STEM Readiness course will display, click “Register”</a:t>
            </a:r>
          </a:p>
          <a:p>
            <a:r>
              <a:rPr lang="en-US" dirty="0" smtClean="0"/>
              <a:t>Click “Enter Course” </a:t>
            </a:r>
          </a:p>
          <a:p>
            <a:r>
              <a:rPr lang="en-US" dirty="0" smtClean="0"/>
              <a:t>Questions? </a:t>
            </a:r>
          </a:p>
          <a:p>
            <a:pPr lvl="1"/>
            <a:r>
              <a:rPr lang="en-US" dirty="0" smtClean="0"/>
              <a:t>Kim Law; </a:t>
            </a:r>
            <a:r>
              <a:rPr lang="en-US" dirty="0" smtClean="0">
                <a:hlinkClick r:id="rId4"/>
              </a:rPr>
              <a:t>kplaw@aacc.edu</a:t>
            </a:r>
            <a:r>
              <a:rPr lang="en-US" dirty="0" smtClean="0"/>
              <a:t>; 410-777-2387</a:t>
            </a:r>
          </a:p>
          <a:p>
            <a:pPr lvl="1"/>
            <a:r>
              <a:rPr lang="en-US" dirty="0" smtClean="0"/>
              <a:t>Janet Paulovich; </a:t>
            </a:r>
            <a:r>
              <a:rPr lang="en-US" dirty="0" smtClean="0">
                <a:hlinkClick r:id="rId5"/>
              </a:rPr>
              <a:t>jmpaulovich@aacc.edu</a:t>
            </a:r>
            <a:r>
              <a:rPr lang="en-US" dirty="0" smtClean="0"/>
              <a:t>; 410-777-1192</a:t>
            </a:r>
          </a:p>
          <a:p>
            <a:endParaRPr lang="en-US" dirty="0" smtClean="0"/>
          </a:p>
        </p:txBody>
      </p:sp>
    </p:spTree>
    <p:extLst>
      <p:ext uri="{BB962C8B-B14F-4D97-AF65-F5344CB8AC3E}">
        <p14:creationId xmlns:p14="http://schemas.microsoft.com/office/powerpoint/2010/main" val="9919736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mn-lt"/>
              </a:rPr>
              <a:t>For More Information</a:t>
            </a:r>
            <a:endParaRPr lang="en-US" sz="4000" b="1" dirty="0">
              <a:latin typeface="+mn-lt"/>
            </a:endParaRPr>
          </a:p>
        </p:txBody>
      </p:sp>
      <p:sp>
        <p:nvSpPr>
          <p:cNvPr id="3" name="Content Placeholder 2"/>
          <p:cNvSpPr>
            <a:spLocks noGrp="1"/>
          </p:cNvSpPr>
          <p:nvPr>
            <p:ph idx="1"/>
          </p:nvPr>
        </p:nvSpPr>
        <p:spPr/>
        <p:txBody>
          <a:bodyPr>
            <a:normAutofit/>
          </a:bodyPr>
          <a:lstStyle/>
          <a:p>
            <a:pPr>
              <a:buNone/>
            </a:pPr>
            <a:endParaRPr lang="en-US" sz="2000" b="1" dirty="0" smtClean="0"/>
          </a:p>
          <a:p>
            <a:pPr>
              <a:buNone/>
            </a:pPr>
            <a:r>
              <a:rPr lang="en-US" sz="2000" b="1" dirty="0" smtClean="0"/>
              <a:t>Kim Law			</a:t>
            </a:r>
            <a:r>
              <a:rPr lang="en-US" sz="2000" b="1" i="1" dirty="0" smtClean="0"/>
              <a:t>	Kelly </a:t>
            </a:r>
            <a:r>
              <a:rPr lang="en-US" sz="2000" b="1" i="1" dirty="0" err="1" smtClean="0"/>
              <a:t>Koermer</a:t>
            </a:r>
            <a:endParaRPr lang="en-US" sz="2000" b="1" i="1" dirty="0" smtClean="0"/>
          </a:p>
          <a:p>
            <a:pPr>
              <a:buNone/>
            </a:pPr>
            <a:r>
              <a:rPr lang="en-US" sz="2000" dirty="0" smtClean="0"/>
              <a:t>National STEM Consortium	Dean, School of Business, </a:t>
            </a:r>
          </a:p>
          <a:p>
            <a:pPr>
              <a:buNone/>
            </a:pPr>
            <a:r>
              <a:rPr lang="en-US" sz="2000" dirty="0" smtClean="0"/>
              <a:t>STEM Bridge Coordinator		Computing and Technical Studies</a:t>
            </a:r>
          </a:p>
          <a:p>
            <a:pPr>
              <a:buNone/>
            </a:pPr>
            <a:r>
              <a:rPr lang="en-US" sz="2000" dirty="0" smtClean="0"/>
              <a:t>410-777-2387			Principle Investigator, NSC</a:t>
            </a:r>
          </a:p>
          <a:p>
            <a:pPr>
              <a:buNone/>
            </a:pPr>
            <a:r>
              <a:rPr lang="en-US" sz="2000" dirty="0" smtClean="0">
                <a:hlinkClick r:id="rId4"/>
              </a:rPr>
              <a:t>kplaw@aacc.edu</a:t>
            </a:r>
            <a:r>
              <a:rPr lang="en-US" sz="2000" dirty="0" smtClean="0"/>
              <a:t> 			Anne Arundel Community 	 College					410-777-7432</a:t>
            </a:r>
          </a:p>
          <a:p>
            <a:pPr>
              <a:buNone/>
            </a:pPr>
            <a:r>
              <a:rPr lang="en-US" sz="2000" dirty="0" smtClean="0"/>
              <a:t>					</a:t>
            </a:r>
            <a:r>
              <a:rPr lang="en-US" sz="2000" dirty="0" smtClean="0">
                <a:hlinkClick r:id="rId5"/>
              </a:rPr>
              <a:t>kkoermer@aacc.edu</a:t>
            </a:r>
            <a:endParaRPr lang="en-US" sz="2000" dirty="0" smtClean="0"/>
          </a:p>
          <a:p>
            <a:pPr>
              <a:buNone/>
            </a:pPr>
            <a:r>
              <a:rPr lang="en-US" sz="2000" dirty="0" smtClean="0"/>
              <a:t>	</a:t>
            </a:r>
            <a:endParaRPr lang="en-US" sz="2000" dirty="0"/>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latin typeface="+mn-lt"/>
              </a:rPr>
              <a:t>Disclaimer</a:t>
            </a:r>
            <a:endParaRPr lang="en-US" sz="4000" b="1" dirty="0">
              <a:latin typeface="+mn-lt"/>
            </a:endParaRPr>
          </a:p>
        </p:txBody>
      </p:sp>
      <p:sp>
        <p:nvSpPr>
          <p:cNvPr id="3" name="Content Placeholder 2"/>
          <p:cNvSpPr>
            <a:spLocks noGrp="1"/>
          </p:cNvSpPr>
          <p:nvPr>
            <p:ph idx="1"/>
          </p:nvPr>
        </p:nvSpPr>
        <p:spPr/>
        <p:txBody>
          <a:bodyPr>
            <a:normAutofit/>
          </a:bodyPr>
          <a:lstStyle/>
          <a:p>
            <a:pPr marL="0" indent="0">
              <a:spcBef>
                <a:spcPts val="0"/>
              </a:spcBef>
              <a:spcAft>
                <a:spcPts val="1200"/>
              </a:spcAft>
              <a:buNone/>
            </a:pPr>
            <a:r>
              <a:rPr lang="en-US" sz="2000" dirty="0" smtClean="0"/>
              <a:t>This workforce solution was funded by a grant awarded by the U.S. Department of Labor’s Employment and Training Administration. The solution was created by the grantee and does not necessarily reflect the official position of the U.S. Department of Labor. The Department of Labor makes no guarantees, warranties, or assurances of any kind, express or implied, with respect to such information, including any information on linked sites and including, but not limited to, accuracy of the information or its completeness, timeliness, usefulness, adequacy, continued availability, or ownership. This solution is copyrighted by the institution that created it. Internal use by an organization and/or personal use by an individual for non-commercial purposes is permissible. All other uses require the prior authorization of the copyright owner.</a:t>
            </a:r>
            <a:endParaRPr lang="en-US" sz="2000" dirty="0"/>
          </a:p>
        </p:txBody>
      </p:sp>
    </p:spTree>
    <p:custDataLst>
      <p:tags r:id="rId1"/>
    </p:custDataLst>
    <p:extLst>
      <p:ext uri="{BB962C8B-B14F-4D97-AF65-F5344CB8AC3E}">
        <p14:creationId xmlns:p14="http://schemas.microsoft.com/office/powerpoint/2010/main" val="197073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mn-lt"/>
              </a:rPr>
              <a:t>What is the Role of the NSC?</a:t>
            </a:r>
            <a:endParaRPr lang="en-US" sz="3600" b="1" dirty="0">
              <a:latin typeface="+mn-lt"/>
            </a:endParaRPr>
          </a:p>
        </p:txBody>
      </p:sp>
      <p:sp>
        <p:nvSpPr>
          <p:cNvPr id="3" name="Content Placeholder 2"/>
          <p:cNvSpPr>
            <a:spLocks noGrp="1"/>
          </p:cNvSpPr>
          <p:nvPr>
            <p:ph idx="1"/>
          </p:nvPr>
        </p:nvSpPr>
        <p:spPr/>
        <p:txBody>
          <a:bodyPr/>
          <a:lstStyle/>
          <a:p>
            <a:pPr marL="0" lvl="0" indent="0">
              <a:spcBef>
                <a:spcPts val="0"/>
              </a:spcBef>
              <a:spcAft>
                <a:spcPts val="1800"/>
              </a:spcAft>
              <a:buNone/>
            </a:pPr>
            <a:r>
              <a:rPr lang="en-US" b="1" dirty="0" smtClean="0">
                <a:solidFill>
                  <a:srgbClr val="1A2C42"/>
                </a:solidFill>
              </a:rPr>
              <a:t>Design and deliver Science, Technology, Engineering, and Mathematics (STEM) programs that are:</a:t>
            </a:r>
          </a:p>
          <a:p>
            <a:pPr lvl="0">
              <a:spcBef>
                <a:spcPts val="0"/>
              </a:spcBef>
              <a:spcAft>
                <a:spcPts val="1800"/>
              </a:spcAft>
            </a:pPr>
            <a:r>
              <a:rPr lang="en-US" dirty="0" smtClean="0"/>
              <a:t>Nationally portable</a:t>
            </a:r>
          </a:p>
          <a:p>
            <a:pPr lvl="0">
              <a:spcBef>
                <a:spcPts val="0"/>
              </a:spcBef>
              <a:spcAft>
                <a:spcPts val="1800"/>
              </a:spcAft>
            </a:pPr>
            <a:r>
              <a:rPr lang="en-US" dirty="0" smtClean="0"/>
              <a:t>High-quality certificate-level </a:t>
            </a:r>
          </a:p>
          <a:p>
            <a:pPr lvl="0">
              <a:spcBef>
                <a:spcPts val="0"/>
              </a:spcBef>
              <a:spcAft>
                <a:spcPts val="1800"/>
              </a:spcAft>
            </a:pPr>
            <a:r>
              <a:rPr lang="en-US" dirty="0" smtClean="0"/>
              <a:t>Responsive to labor market needs</a:t>
            </a:r>
          </a:p>
          <a:p>
            <a:pPr>
              <a:spcBef>
                <a:spcPts val="0"/>
              </a:spcBef>
              <a:spcAft>
                <a:spcPts val="1800"/>
              </a:spcAft>
            </a:pPr>
            <a:r>
              <a:rPr lang="en-US" dirty="0" smtClean="0"/>
              <a:t>Build a national model for multi-college cooperation </a:t>
            </a:r>
          </a:p>
        </p:txBody>
      </p:sp>
    </p:spTree>
    <p:custDataLst>
      <p:tags r:id="rId1"/>
    </p:custDataLst>
    <p:extLst>
      <p:ext uri="{BB962C8B-B14F-4D97-AF65-F5344CB8AC3E}">
        <p14:creationId xmlns:p14="http://schemas.microsoft.com/office/powerpoint/2010/main" val="4978956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mn-lt"/>
              </a:rPr>
              <a:t>NSC Industries</a:t>
            </a:r>
            <a:endParaRPr lang="en-US" sz="3600" b="1" dirty="0">
              <a:latin typeface="+mn-lt"/>
            </a:endParaRPr>
          </a:p>
        </p:txBody>
      </p:sp>
      <p:sp>
        <p:nvSpPr>
          <p:cNvPr id="3" name="Content Placeholder 2"/>
          <p:cNvSpPr>
            <a:spLocks noGrp="1"/>
          </p:cNvSpPr>
          <p:nvPr>
            <p:ph idx="1"/>
          </p:nvPr>
        </p:nvSpPr>
        <p:spPr>
          <a:xfrm>
            <a:off x="457200" y="1600200"/>
            <a:ext cx="8229600" cy="4876800"/>
          </a:xfrm>
        </p:spPr>
        <p:txBody>
          <a:bodyPr>
            <a:normAutofit/>
          </a:bodyPr>
          <a:lstStyle/>
          <a:p>
            <a:pPr lvl="0">
              <a:spcBef>
                <a:spcPts val="0"/>
              </a:spcBef>
              <a:spcAft>
                <a:spcPts val="2400"/>
              </a:spcAft>
            </a:pPr>
            <a:r>
              <a:rPr lang="en-US" dirty="0" smtClean="0"/>
              <a:t>Composite Materials</a:t>
            </a:r>
          </a:p>
          <a:p>
            <a:pPr lvl="0">
              <a:spcBef>
                <a:spcPts val="0"/>
              </a:spcBef>
              <a:spcAft>
                <a:spcPts val="2400"/>
              </a:spcAft>
            </a:pPr>
            <a:r>
              <a:rPr lang="en-US" dirty="0" smtClean="0"/>
              <a:t>Cyber Technology</a:t>
            </a:r>
          </a:p>
          <a:p>
            <a:pPr lvl="0">
              <a:spcBef>
                <a:spcPts val="0"/>
              </a:spcBef>
              <a:spcAft>
                <a:spcPts val="2400"/>
              </a:spcAft>
            </a:pPr>
            <a:r>
              <a:rPr lang="en-US" dirty="0" smtClean="0"/>
              <a:t>Electric Vehicle Development and Repair</a:t>
            </a:r>
          </a:p>
          <a:p>
            <a:pPr lvl="0">
              <a:spcBef>
                <a:spcPts val="0"/>
              </a:spcBef>
              <a:spcAft>
                <a:spcPts val="2400"/>
              </a:spcAft>
            </a:pPr>
            <a:r>
              <a:rPr lang="en-US" dirty="0" smtClean="0"/>
              <a:t>Environmental Technology</a:t>
            </a:r>
          </a:p>
          <a:p>
            <a:pPr>
              <a:spcBef>
                <a:spcPts val="0"/>
              </a:spcBef>
              <a:spcAft>
                <a:spcPts val="2400"/>
              </a:spcAft>
            </a:pPr>
            <a:r>
              <a:rPr lang="en-US" dirty="0" smtClean="0"/>
              <a:t>Mechatronics</a:t>
            </a:r>
          </a:p>
          <a:p>
            <a:pPr>
              <a:spcBef>
                <a:spcPts val="0"/>
              </a:spcBef>
              <a:spcAft>
                <a:spcPts val="2400"/>
              </a:spcAft>
              <a:buNone/>
            </a:pPr>
            <a:endParaRPr lang="en-US" dirty="0" smtClean="0"/>
          </a:p>
        </p:txBody>
      </p:sp>
    </p:spTree>
    <p:custDataLst>
      <p:tags r:id="rId1"/>
    </p:custDataLst>
    <p:extLst>
      <p:ext uri="{BB962C8B-B14F-4D97-AF65-F5344CB8AC3E}">
        <p14:creationId xmlns:p14="http://schemas.microsoft.com/office/powerpoint/2010/main" val="1227572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mn-lt"/>
              </a:rPr>
              <a:t>What makes NSC Unique?</a:t>
            </a:r>
            <a:endParaRPr lang="en-US" sz="3600" b="1" dirty="0">
              <a:latin typeface="+mn-lt"/>
            </a:endParaRPr>
          </a:p>
        </p:txBody>
      </p:sp>
      <p:sp>
        <p:nvSpPr>
          <p:cNvPr id="3" name="Content Placeholder 2"/>
          <p:cNvSpPr>
            <a:spLocks noGrp="1"/>
          </p:cNvSpPr>
          <p:nvPr>
            <p:ph idx="1"/>
          </p:nvPr>
        </p:nvSpPr>
        <p:spPr>
          <a:xfrm>
            <a:off x="457200" y="1600200"/>
            <a:ext cx="4267200" cy="4525963"/>
          </a:xfrm>
        </p:spPr>
        <p:txBody>
          <a:bodyPr/>
          <a:lstStyle/>
          <a:p>
            <a:pPr lvl="0">
              <a:spcBef>
                <a:spcPts val="0"/>
              </a:spcBef>
              <a:spcAft>
                <a:spcPts val="1800"/>
              </a:spcAft>
            </a:pPr>
            <a:r>
              <a:rPr lang="en-US" dirty="0" smtClean="0"/>
              <a:t>Compressed</a:t>
            </a:r>
          </a:p>
          <a:p>
            <a:pPr lvl="0">
              <a:spcBef>
                <a:spcPts val="0"/>
              </a:spcBef>
              <a:spcAft>
                <a:spcPts val="1800"/>
              </a:spcAft>
            </a:pPr>
            <a:r>
              <a:rPr lang="en-US" dirty="0" smtClean="0"/>
              <a:t>Built-for-completion </a:t>
            </a:r>
          </a:p>
          <a:p>
            <a:pPr lvl="0">
              <a:spcBef>
                <a:spcPts val="0"/>
              </a:spcBef>
              <a:spcAft>
                <a:spcPts val="1800"/>
              </a:spcAft>
            </a:pPr>
            <a:r>
              <a:rPr lang="en-US" dirty="0" smtClean="0"/>
              <a:t>One-year certificate programs</a:t>
            </a:r>
          </a:p>
          <a:p>
            <a:pPr>
              <a:spcBef>
                <a:spcPts val="0"/>
              </a:spcBef>
              <a:spcAft>
                <a:spcPts val="1800"/>
              </a:spcAft>
            </a:pPr>
            <a:r>
              <a:rPr lang="en-US" dirty="0" smtClean="0"/>
              <a:t>Embedded, contextualized remediation – “STEM Bridge”</a:t>
            </a:r>
            <a:endParaRPr lang="en-US" dirty="0"/>
          </a:p>
        </p:txBody>
      </p:sp>
      <p:pic>
        <p:nvPicPr>
          <p:cNvPr id="10" name="Picture 9" descr="iStock_000009612619Small.jpg"/>
          <p:cNvPicPr>
            <a:picLocks noChangeAspect="1"/>
          </p:cNvPicPr>
          <p:nvPr>
            <p:custDataLst>
              <p:tags r:id="rId2"/>
            </p:custDataLst>
          </p:nvPr>
        </p:nvPicPr>
        <p:blipFill>
          <a:blip r:embed="rId7" cstate="print"/>
          <a:srcRect l="11117" r="6302"/>
          <a:stretch>
            <a:fillRect/>
          </a:stretch>
        </p:blipFill>
        <p:spPr>
          <a:xfrm>
            <a:off x="5486400" y="2514600"/>
            <a:ext cx="3111378" cy="2507322"/>
          </a:xfrm>
          <a:prstGeom prst="rect">
            <a:avLst/>
          </a:prstGeom>
          <a:ln>
            <a:noFill/>
          </a:ln>
          <a:effectLst>
            <a:outerShdw blurRad="292100" dist="139700" dir="2700000" algn="tl" rotWithShape="0">
              <a:srgbClr val="333333">
                <a:alpha val="65000"/>
              </a:srgbClr>
            </a:outerShdw>
          </a:effectLst>
        </p:spPr>
      </p:pic>
      <p:pic>
        <p:nvPicPr>
          <p:cNvPr id="13" name="Picture 12" descr="iStock_000007832675Small.jpg"/>
          <p:cNvPicPr>
            <a:picLocks noChangeAspect="1"/>
          </p:cNvPicPr>
          <p:nvPr>
            <p:custDataLst>
              <p:tags r:id="rId3"/>
            </p:custDataLst>
          </p:nvPr>
        </p:nvPicPr>
        <p:blipFill>
          <a:blip r:embed="rId8" cstate="print"/>
          <a:stretch>
            <a:fillRect/>
          </a:stretch>
        </p:blipFill>
        <p:spPr>
          <a:xfrm>
            <a:off x="4419600" y="1600200"/>
            <a:ext cx="1447800" cy="1944119"/>
          </a:xfrm>
          <a:prstGeom prst="rect">
            <a:avLst/>
          </a:prstGeom>
          <a:ln>
            <a:noFill/>
          </a:ln>
          <a:effectLst>
            <a:outerShdw blurRad="292100" dist="139700" dir="2700000" algn="tl" rotWithShape="0">
              <a:srgbClr val="333333">
                <a:alpha val="65000"/>
              </a:srgbClr>
            </a:outerShdw>
          </a:effectLst>
        </p:spPr>
      </p:pic>
      <p:pic>
        <p:nvPicPr>
          <p:cNvPr id="17" name="Picture 16" descr="woman-crop.jpg"/>
          <p:cNvPicPr>
            <a:picLocks noChangeAspect="1"/>
          </p:cNvPicPr>
          <p:nvPr>
            <p:custDataLst>
              <p:tags r:id="rId4"/>
            </p:custDataLst>
          </p:nvPr>
        </p:nvPicPr>
        <p:blipFill>
          <a:blip r:embed="rId9" cstate="print"/>
          <a:stretch>
            <a:fillRect/>
          </a:stretch>
        </p:blipFill>
        <p:spPr>
          <a:xfrm flipH="1">
            <a:off x="6096000" y="4114800"/>
            <a:ext cx="1439840" cy="2118385"/>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smtClean="0">
                <a:latin typeface="+mn-lt"/>
              </a:rPr>
              <a:t>NSC Partners</a:t>
            </a:r>
            <a:endParaRPr lang="en-US" sz="3600" b="1" dirty="0">
              <a:latin typeface="+mn-lt"/>
            </a:endParaRPr>
          </a:p>
        </p:txBody>
      </p:sp>
      <p:pic>
        <p:nvPicPr>
          <p:cNvPr id="5" name="Picture 4" descr="STEM_Logo_RGB72_b1.png"/>
          <p:cNvPicPr>
            <a:picLocks noChangeAspect="1"/>
          </p:cNvPicPr>
          <p:nvPr>
            <p:custDataLst>
              <p:tags r:id="rId2"/>
            </p:custDataLst>
          </p:nvPr>
        </p:nvPicPr>
        <p:blipFill>
          <a:blip r:embed="rId6" cstate="print"/>
          <a:stretch>
            <a:fillRect/>
          </a:stretch>
        </p:blipFill>
        <p:spPr>
          <a:xfrm>
            <a:off x="7848600" y="5980642"/>
            <a:ext cx="1126554" cy="724958"/>
          </a:xfrm>
          <a:prstGeom prst="rect">
            <a:avLst/>
          </a:prstGeom>
        </p:spPr>
      </p:pic>
      <p:pic>
        <p:nvPicPr>
          <p:cNvPr id="11" name="Picture 10" descr="partnership.png"/>
          <p:cNvPicPr>
            <a:picLocks noChangeAspect="1"/>
          </p:cNvPicPr>
          <p:nvPr>
            <p:custDataLst>
              <p:tags r:id="rId3"/>
            </p:custDataLst>
          </p:nvPr>
        </p:nvPicPr>
        <p:blipFill>
          <a:blip r:embed="rId7" cstate="print"/>
          <a:stretch>
            <a:fillRect/>
          </a:stretch>
        </p:blipFill>
        <p:spPr>
          <a:xfrm>
            <a:off x="838200" y="857625"/>
            <a:ext cx="7120863" cy="6000375"/>
          </a:xfrm>
          <a:prstGeom prst="rect">
            <a:avLst/>
          </a:prstGeom>
        </p:spPr>
      </p:pic>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mn-lt"/>
              </a:rPr>
              <a:t>Role of Industry</a:t>
            </a:r>
            <a:endParaRPr lang="en-US" sz="3600" b="1" dirty="0">
              <a:latin typeface="+mn-lt"/>
            </a:endParaRPr>
          </a:p>
        </p:txBody>
      </p:sp>
      <p:sp>
        <p:nvSpPr>
          <p:cNvPr id="3" name="Content Placeholder 2"/>
          <p:cNvSpPr>
            <a:spLocks noGrp="1"/>
          </p:cNvSpPr>
          <p:nvPr>
            <p:ph idx="1"/>
          </p:nvPr>
        </p:nvSpPr>
        <p:spPr>
          <a:xfrm>
            <a:off x="457200" y="1981200"/>
            <a:ext cx="8229600" cy="4525963"/>
          </a:xfrm>
        </p:spPr>
        <p:txBody>
          <a:bodyPr/>
          <a:lstStyle/>
          <a:p>
            <a:pPr lvl="0">
              <a:spcBef>
                <a:spcPts val="0"/>
              </a:spcBef>
              <a:spcAft>
                <a:spcPts val="1800"/>
              </a:spcAft>
            </a:pPr>
            <a:r>
              <a:rPr lang="en-US" dirty="0" smtClean="0"/>
              <a:t>Identify industry needs</a:t>
            </a:r>
          </a:p>
          <a:p>
            <a:pPr lvl="0">
              <a:spcBef>
                <a:spcPts val="0"/>
              </a:spcBef>
              <a:spcAft>
                <a:spcPts val="1800"/>
              </a:spcAft>
            </a:pPr>
            <a:r>
              <a:rPr lang="en-US" dirty="0" smtClean="0"/>
              <a:t>Provide input on curriculum</a:t>
            </a:r>
          </a:p>
          <a:p>
            <a:pPr lvl="0">
              <a:spcBef>
                <a:spcPts val="0"/>
              </a:spcBef>
              <a:spcAft>
                <a:spcPts val="1800"/>
              </a:spcAft>
            </a:pPr>
            <a:r>
              <a:rPr lang="en-US" dirty="0" smtClean="0"/>
              <a:t>Assist in development of</a:t>
            </a:r>
          </a:p>
          <a:p>
            <a:pPr marL="0" lvl="0" indent="0">
              <a:spcBef>
                <a:spcPts val="0"/>
              </a:spcBef>
              <a:spcAft>
                <a:spcPts val="1800"/>
              </a:spcAft>
              <a:buNone/>
            </a:pPr>
            <a:r>
              <a:rPr lang="en-US" dirty="0" smtClean="0"/>
              <a:t>  STEM Bridge</a:t>
            </a:r>
          </a:p>
          <a:p>
            <a:pPr>
              <a:spcBef>
                <a:spcPts val="0"/>
              </a:spcBef>
              <a:spcAft>
                <a:spcPts val="1800"/>
              </a:spcAft>
            </a:pPr>
            <a:r>
              <a:rPr lang="en-US" dirty="0" smtClean="0"/>
              <a:t>Hire our completers!</a:t>
            </a:r>
            <a:endParaRPr lang="en-US" dirty="0"/>
          </a:p>
        </p:txBody>
      </p:sp>
      <p:pic>
        <p:nvPicPr>
          <p:cNvPr id="48130" name="Picture 2" descr="I:\DESKTOP 4\DOWNLOAD2\iStock_000012999448XSmall.jpg"/>
          <p:cNvPicPr>
            <a:picLocks noChangeAspect="1" noChangeArrowheads="1"/>
          </p:cNvPicPr>
          <p:nvPr>
            <p:custDataLst>
              <p:tags r:id="rId2"/>
            </p:custDataLst>
          </p:nvPr>
        </p:nvPicPr>
        <p:blipFill>
          <a:blip r:embed="rId7" cstate="print"/>
          <a:srcRect/>
          <a:stretch>
            <a:fillRect/>
          </a:stretch>
        </p:blipFill>
        <p:spPr bwMode="auto">
          <a:xfrm>
            <a:off x="6103659" y="1599483"/>
            <a:ext cx="2506941" cy="3651224"/>
          </a:xfrm>
          <a:prstGeom prst="rect">
            <a:avLst/>
          </a:prstGeom>
          <a:ln>
            <a:noFill/>
          </a:ln>
          <a:effectLst>
            <a:outerShdw blurRad="292100" dist="139700" dir="2700000" algn="tl" rotWithShape="0">
              <a:srgbClr val="333333">
                <a:alpha val="65000"/>
              </a:srgbClr>
            </a:outerShdw>
          </a:effectLst>
        </p:spPr>
      </p:pic>
      <p:pic>
        <p:nvPicPr>
          <p:cNvPr id="8" name="Picture 1" descr="I:\DESKTOP 4\DOWNLOAD2\iStock_000009423391XSmall.jpg"/>
          <p:cNvPicPr>
            <a:picLocks noChangeAspect="1" noChangeArrowheads="1"/>
          </p:cNvPicPr>
          <p:nvPr>
            <p:custDataLst>
              <p:tags r:id="rId3"/>
            </p:custDataLst>
          </p:nvPr>
        </p:nvPicPr>
        <p:blipFill>
          <a:blip r:embed="rId8" cstate="print"/>
          <a:srcRect/>
          <a:stretch>
            <a:fillRect/>
          </a:stretch>
        </p:blipFill>
        <p:spPr bwMode="auto">
          <a:xfrm>
            <a:off x="4733925" y="4266483"/>
            <a:ext cx="2527571" cy="1677117"/>
          </a:xfrm>
          <a:prstGeom prst="rect">
            <a:avLst/>
          </a:prstGeom>
          <a:ln>
            <a:noFill/>
          </a:ln>
          <a:effectLst>
            <a:outerShdw blurRad="292100" dist="139700" dir="2700000" algn="tl" rotWithShape="0">
              <a:srgbClr val="333333">
                <a:alpha val="65000"/>
              </a:srgbClr>
            </a:outerShdw>
          </a:effectLst>
        </p:spPr>
      </p:pic>
      <p:pic>
        <p:nvPicPr>
          <p:cNvPr id="11" name="Picture 10" descr="iStock_000009844446Small.jpg"/>
          <p:cNvPicPr>
            <a:picLocks noChangeAspect="1"/>
          </p:cNvPicPr>
          <p:nvPr>
            <p:custDataLst>
              <p:tags r:id="rId4"/>
            </p:custDataLst>
          </p:nvPr>
        </p:nvPicPr>
        <p:blipFill>
          <a:blip r:embed="rId9" cstate="print"/>
          <a:stretch>
            <a:fillRect/>
          </a:stretch>
        </p:blipFill>
        <p:spPr>
          <a:xfrm>
            <a:off x="5038725" y="2056683"/>
            <a:ext cx="1373217" cy="2057400"/>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b="1" dirty="0" smtClean="0">
                <a:latin typeface="+mn-lt"/>
              </a:rPr>
              <a:t>What is the STEM Bridge?</a:t>
            </a:r>
            <a:endParaRPr lang="en-US" sz="3600" b="1" dirty="0">
              <a:latin typeface="+mn-lt"/>
            </a:endParaRPr>
          </a:p>
        </p:txBody>
      </p:sp>
      <p:sp>
        <p:nvSpPr>
          <p:cNvPr id="3" name="Content Placeholder 2"/>
          <p:cNvSpPr>
            <a:spLocks noGrp="1"/>
          </p:cNvSpPr>
          <p:nvPr>
            <p:ph idx="1"/>
          </p:nvPr>
        </p:nvSpPr>
        <p:spPr/>
        <p:txBody>
          <a:bodyPr>
            <a:normAutofit/>
          </a:bodyPr>
          <a:lstStyle/>
          <a:p>
            <a:r>
              <a:rPr lang="en-US" dirty="0" smtClean="0"/>
              <a:t>Grant deliverable</a:t>
            </a:r>
          </a:p>
          <a:p>
            <a:r>
              <a:rPr lang="en-US" dirty="0" smtClean="0"/>
              <a:t>Programmatically consistent across all pathways</a:t>
            </a:r>
          </a:p>
          <a:p>
            <a:r>
              <a:rPr lang="en-US" dirty="0" smtClean="0"/>
              <a:t>Integration of basic, workforce, computer skills and job readiness training</a:t>
            </a:r>
          </a:p>
          <a:p>
            <a:r>
              <a:rPr lang="en-US" dirty="0" smtClean="0"/>
              <a:t>Contextualized within the five pathways</a:t>
            </a:r>
          </a:p>
          <a:p>
            <a:r>
              <a:rPr lang="en-US" dirty="0" smtClean="0"/>
              <a:t>Delivered along with technical curriculum</a:t>
            </a:r>
          </a:p>
          <a:p>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latin typeface="+mn-lt"/>
              </a:rPr>
              <a:t>STEM Readiness Course</a:t>
            </a:r>
            <a:endParaRPr lang="en-US" sz="3600" b="1" dirty="0">
              <a:latin typeface="+mn-lt"/>
            </a:endParaRPr>
          </a:p>
        </p:txBody>
      </p:sp>
      <p:sp>
        <p:nvSpPr>
          <p:cNvPr id="3" name="Content Placeholder 2"/>
          <p:cNvSpPr>
            <a:spLocks noGrp="1"/>
          </p:cNvSpPr>
          <p:nvPr>
            <p:ph idx="1"/>
          </p:nvPr>
        </p:nvSpPr>
        <p:spPr>
          <a:xfrm>
            <a:off x="533400" y="1600200"/>
            <a:ext cx="8229600" cy="4800600"/>
          </a:xfrm>
        </p:spPr>
        <p:txBody>
          <a:bodyPr>
            <a:normAutofit fontScale="70000" lnSpcReduction="20000"/>
          </a:bodyPr>
          <a:lstStyle/>
          <a:p>
            <a:r>
              <a:rPr lang="en-US" sz="4500" dirty="0" smtClean="0"/>
              <a:t>Designed </a:t>
            </a:r>
            <a:r>
              <a:rPr lang="en-US" sz="4500" dirty="0"/>
              <a:t>to quickly refresh “rusty” skills </a:t>
            </a:r>
            <a:endParaRPr lang="en-US" sz="4500" dirty="0" smtClean="0"/>
          </a:p>
          <a:p>
            <a:r>
              <a:rPr lang="en-US" sz="4500" dirty="0" smtClean="0"/>
              <a:t>Taken in conjunction with technical curriculum </a:t>
            </a:r>
            <a:endParaRPr lang="en-US" sz="4500" dirty="0"/>
          </a:p>
          <a:p>
            <a:r>
              <a:rPr lang="en-US" sz="4500" dirty="0" smtClean="0"/>
              <a:t>Learning </a:t>
            </a:r>
            <a:r>
              <a:rPr lang="en-US" sz="4500" dirty="0"/>
              <a:t>outcomes developed based on key skills common to the pathways (15 hours each):</a:t>
            </a:r>
          </a:p>
          <a:p>
            <a:pPr lvl="3">
              <a:buClr>
                <a:srgbClr val="92D050"/>
              </a:buClr>
            </a:pPr>
            <a:r>
              <a:rPr lang="en-US" sz="3400" dirty="0" smtClean="0">
                <a:latin typeface="+mn-lt"/>
              </a:rPr>
              <a:t>Math</a:t>
            </a:r>
          </a:p>
          <a:p>
            <a:pPr lvl="3">
              <a:buClr>
                <a:srgbClr val="92D050"/>
              </a:buClr>
            </a:pPr>
            <a:r>
              <a:rPr lang="en-US" sz="3400" dirty="0" smtClean="0">
                <a:latin typeface="+mn-lt"/>
              </a:rPr>
              <a:t>Critical </a:t>
            </a:r>
            <a:r>
              <a:rPr lang="en-US" sz="3400" dirty="0">
                <a:latin typeface="+mn-lt"/>
              </a:rPr>
              <a:t>Thinking and Workplace </a:t>
            </a:r>
            <a:r>
              <a:rPr lang="en-US" sz="3400" dirty="0" smtClean="0">
                <a:latin typeface="+mn-lt"/>
              </a:rPr>
              <a:t>Communication</a:t>
            </a:r>
          </a:p>
          <a:p>
            <a:pPr lvl="3">
              <a:buClr>
                <a:srgbClr val="92D050"/>
              </a:buClr>
            </a:pPr>
            <a:r>
              <a:rPr lang="en-US" sz="3400" dirty="0" smtClean="0">
                <a:latin typeface="+mn-lt"/>
              </a:rPr>
              <a:t>Professional Skills</a:t>
            </a:r>
            <a:endParaRPr lang="en-US" sz="3400" dirty="0">
              <a:latin typeface="+mn-lt"/>
            </a:endParaRPr>
          </a:p>
          <a:p>
            <a:r>
              <a:rPr lang="en-US" sz="4400" dirty="0" smtClean="0"/>
              <a:t>Workplace-contextualized scenarios built with industry partners</a:t>
            </a:r>
          </a:p>
          <a:p>
            <a:r>
              <a:rPr lang="en-US" sz="4400" dirty="0" smtClean="0"/>
              <a:t>Available in Platform+ </a:t>
            </a:r>
            <a:endParaRPr lang="en-US" sz="4400" dirty="0"/>
          </a:p>
        </p:txBody>
      </p:sp>
    </p:spTree>
    <p:extLst>
      <p:ext uri="{BB962C8B-B14F-4D97-AF65-F5344CB8AC3E}">
        <p14:creationId xmlns:p14="http://schemas.microsoft.com/office/powerpoint/2010/main" val="45465410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PREVIEW_END" val="30"/>
  <p:tag name="ARTICULATE_PROJECT_OPEN" val="1"/>
  <p:tag name="PRESENTATION_PLAYLIST_COUNT" val="0"/>
  <p:tag name="PRESENTATION_PRESENTER_SLIDE_LEVEL" val="0"/>
  <p:tag name="ARTICULATE_PRESENTER_VERSION" val="6"/>
  <p:tag name="PUBLISH_TITLE" val="National STEM Consortium"/>
  <p:tag name="ARTICULATE_PUBLISH_PATH" val="R:\NSC\NoAudio"/>
  <p:tag name="ARTICULATE_LOGO" val="(None selected)"/>
  <p:tag name="ARTICULATE_PRESENTER" val="(None selected)"/>
  <p:tag name="ARTICULATE_PRESENTER_GUID" val="9869030842"/>
  <p:tag name="ARTICULATE_LMS" val="0"/>
  <p:tag name="ARTICULATE_TEMPLATE" val="NSC"/>
  <p:tag name="ARTICULATE_TEMPLATE_GUID" val="bde7b362-8728-47c9-b53b-8b7cd58dbdd2"/>
  <p:tag name="LMS_PUBLISH" val="No"/>
  <p:tag name="PRESENTER_PREVIEW_MODE" val="0"/>
  <p:tag name="PRESENTER_PREVIEW_START" val="1"/>
  <p:tag name="LAUNCHINNEWWINDOW" val="0"/>
  <p:tag name="LASTPUBLISHED" val="R:\NSC\NoAudio\National STEM Consortium\player.html"/>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f0eef08a-f517-42c1-a98b-213e7ee7180f"/>
  <p:tag name="AUDIO_IMPORT" val="G:\Virtual Campus\Instructional Design\PROJECTS\Currents Projects\stem_consortium\VO\2SecSilence.wav"/>
  <p:tag name="AUDIO_ID" val="269"/>
  <p:tag name="ELAPSEDTIME" val="2.09"/>
  <p:tag name="ARTICULATE_SLIDE_PAUSE" val="1"/>
  <p:tag name="ARTICULATE_NAV_LEVEL" val="1"/>
  <p:tag name="ARTICULATE_PLAYLIST_ID" val="-1"/>
  <p:tag name="ARTICULATE_LOCK_SLIDE" val="0"/>
  <p:tag name="ARTICULATE_SLIDE_NAV" val="10"/>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MGOFO~1\AppData\Local\Temp\articulate\presenter\imgtemp\2Qr8E9z4_files\slide0001_image001.png"/>
</p:tagLst>
</file>

<file path=ppt/tags/tag1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MGOFO~1\AppData\Local\Temp\articulate\presenter\imgtemp\XuwmAFPA_files\slide0001_image001.png"/>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d272e21a-30f4-43ca-8f15-3d8c02e56615"/>
  <p:tag name="AUDIO_IMPORT" val="G:\Virtual Campus\Instructional Design\PROJECTS\Currents Projects\stem_consortium\VO\2SecSilence.wav"/>
  <p:tag name="AUDIO_ID" val="272"/>
  <p:tag name="ELAPSEDTIME" val="2.09"/>
  <p:tag name="ARTICULATE_SLIDE_PAUSE" val="1"/>
  <p:tag name="ARTICULATE_NAV_LEVEL" val="1"/>
  <p:tag name="ARTICULATE_PLAYLIST_ID" val="-1"/>
  <p:tag name="ARTICULATE_LOCK_SLIDE" val="0"/>
  <p:tag name="ARTICULATE_SLIDE_NAV" val="13"/>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MGOFO~1\AppData\Local\Temp\articulate\presenter\imgtemp\MR80Vn5Q_files\slide0001_image001.png"/>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1f890baf-b975-424c-8dde-8bf90600df0b"/>
  <p:tag name="AUDIO_IMPORT" val="G:\Virtual Campus\Instructional Design\PROJECTS\Currents Projects\stem_consortium\VO\2SecSilence.wav"/>
  <p:tag name="AUDIO_ID" val="299"/>
  <p:tag name="ELAPSEDTIME" val="2.09"/>
  <p:tag name="ARTICULATE_SLIDE_PAUSE" val="1"/>
  <p:tag name="ARTICULATE_NAV_LEVEL" val="1"/>
  <p:tag name="ARTICULATE_PLAYLIST_ID" val="-1"/>
  <p:tag name="ARTICULATE_LOCK_SLIDE" val="0"/>
  <p:tag name="ARTICULATE_SLIDE_NAV" val="29"/>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2cd40fd-fb59-4965-9264-c6cac86fdddd"/>
  <p:tag name="AUDIO_IMPORT" val="G:\Virtual Campus\Instructional Design\PROJECTS\Currents Projects\stem_consortium\VO\2SecSilence.wav"/>
  <p:tag name="AUDIO_ID" val="308"/>
  <p:tag name="ELAPSEDTIME" val="2.09"/>
  <p:tag name="ARTICULATE_SLIDE_PAUSE" val="1"/>
  <p:tag name="ARTICULATE_NAV_LEVEL" val="1"/>
  <p:tag name="ARTICULATE_PLAYLIST_ID" val="-1"/>
  <p:tag name="ARTICULATE_LOCK_SLIDE" val="0"/>
  <p:tag name="ARTICULATE_SLIDE_NAV" val="30"/>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MGOFO~1\AppData\Local\Temp\articulate\presenter\imgtemp\1Xe1l9ZE_files\slide0001_image001.png"/>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653bd720-8fac-4279-b590-043272f6fc4c"/>
  <p:tag name="AUDIO_IMPORT" val="G:\Virtual Campus\Instructional Design\PROJECTS\Currents Projects\stem_consortium\VO\2SecSilence.wav"/>
  <p:tag name="AUDIO_ID" val="323"/>
  <p:tag name="ELAPSEDTIME" val="2.09"/>
  <p:tag name="ARTICULATE_SLIDE_PAUSE" val="1"/>
  <p:tag name="ARTICULATE_NAV_LEVEL" val="1"/>
  <p:tag name="ARTICULATE_PLAYLIST_ID" val="-1"/>
  <p:tag name="ARTICULATE_LOCK_SLIDE" val="0"/>
  <p:tag name="ARTICULATE_SLIDE_NAV"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MGOFO~1\AppData\Local\Temp\articulate\presenter\imgtemp\AZHosgRB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MGOFO~1\AppData\Local\Temp\articulate\presenter\imgtemp\xQVHal7l_files\slide0001_image001.jpg"/>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caf64c59-66e4-4547-94e1-f6d384bd2373"/>
  <p:tag name="AUDIO_IMPORT" val="G:\Virtual Campus\Instructional Design\PROJECTS\Currents Projects\stem_consortium\VO\2SecSilence.wav"/>
  <p:tag name="AUDIO_ID" val="307"/>
  <p:tag name="ELAPSEDTIME" val="2.09"/>
  <p:tag name="ARTICULATE_SLIDE_PAUSE" val="1"/>
  <p:tag name="ARTICULATE_NAV_LEVEL" val="1"/>
  <p:tag name="ARTICULATE_PLAYLIST_ID" val="-1"/>
  <p:tag name="ARTICULATE_LOCK_SLIDE" val="0"/>
  <p:tag name="ARTICULATE_SLIDE_NAV" val="3"/>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8ff2765f-9b2a-4b9f-8a63-e21a1bc343aa"/>
  <p:tag name="AUDIO_IMPORT" val="G:\Virtual Campus\Instructional Design\PROJECTS\Currents Projects\stem_consortium\VO\2SecSilence.wav"/>
  <p:tag name="AUDIO_ID" val="273"/>
  <p:tag name="ELAPSEDTIME" val="2.09"/>
  <p:tag name="ARTICULATE_SLIDE_PAUSE" val="1"/>
  <p:tag name="ARTICULATE_NAV_LEVEL" val="1"/>
  <p:tag name="ARTICULATE_PLAYLIST_ID" val="-1"/>
  <p:tag name="ARTICULATE_LOCK_SLIDE" val="0"/>
  <p:tag name="ARTICULATE_SLIDE_NAV" val="14"/>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0b5df64-7832-4294-90e9-e90ce1d350be"/>
  <p:tag name="AUDIO_IMPORT" val="G:\Virtual Campus\Instructional Design\PROJECTS\Currents Projects\stem_consortium\VO\2SecSilence.wav"/>
  <p:tag name="AUDIO_ID" val="291"/>
  <p:tag name="ELAPSEDTIME" val="2.09"/>
  <p:tag name="ARTICULATE_SLIDE_PAUSE" val="1"/>
  <p:tag name="ARTICULATE_NAV_LEVEL" val="1"/>
  <p:tag name="ARTICULATE_PLAYLIST_ID" val="-1"/>
  <p:tag name="ARTICULATE_LOCK_SLIDE" val="0"/>
  <p:tag name="ARTICULATE_SLIDE_NAV" val="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14337</TotalTime>
  <Words>3081</Words>
  <Application>Microsoft Office PowerPoint</Application>
  <PresentationFormat>On-screen Show (4:3)</PresentationFormat>
  <Paragraphs>258</Paragraphs>
  <Slides>24</Slides>
  <Notes>24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NATIONAL STEM CONSORTIUM </vt:lpstr>
      <vt:lpstr>Who is the NSC?</vt:lpstr>
      <vt:lpstr>What is the Role of the NSC?</vt:lpstr>
      <vt:lpstr>NSC Industries</vt:lpstr>
      <vt:lpstr>What makes NSC Unique?</vt:lpstr>
      <vt:lpstr>NSC Partners</vt:lpstr>
      <vt:lpstr>Role of Industry</vt:lpstr>
      <vt:lpstr>What is the STEM Bridge?</vt:lpstr>
      <vt:lpstr>STEM Readiness Course</vt:lpstr>
      <vt:lpstr>STEM Readiness Co-Development Partners</vt:lpstr>
      <vt:lpstr>STEM Bridge Strategy</vt:lpstr>
      <vt:lpstr>OLI Platform+ System </vt:lpstr>
      <vt:lpstr>STEM Bridge: FAST TRACKS  </vt:lpstr>
      <vt:lpstr>Role of STEM Readiness and FAST TRACKS</vt:lpstr>
      <vt:lpstr>Technical Curriculum – Platform+ </vt:lpstr>
      <vt:lpstr>Advice – Get Moving! </vt:lpstr>
      <vt:lpstr>Advice – Student Recruitment</vt:lpstr>
      <vt:lpstr>Advice – Be Proactive</vt:lpstr>
      <vt:lpstr>Advice – Industry Partners</vt:lpstr>
      <vt:lpstr>Advice – Collaboration</vt:lpstr>
      <vt:lpstr>Advice – Student Population</vt:lpstr>
      <vt:lpstr>Access STEM Readiness Course</vt:lpstr>
      <vt:lpstr>For More Information</vt:lpstr>
      <vt:lpstr>Disclaimer</vt:lpstr>
    </vt:vector>
  </TitlesOfParts>
  <Company>AACC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dejones3</dc:creator>
  <cp:lastModifiedBy>Admin</cp:lastModifiedBy>
  <cp:revision>791</cp:revision>
  <cp:lastPrinted>2013-06-12T16:52:44Z</cp:lastPrinted>
  <dcterms:created xsi:type="dcterms:W3CDTF">2012-04-25T15:52:29Z</dcterms:created>
  <dcterms:modified xsi:type="dcterms:W3CDTF">2013-06-19T00:04:27Z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NSC-2012-08-31A</vt:lpwstr>
  </property>
  <property fmtid="{D5CDD505-2E9C-101B-9397-08002B2CF9AE}" pid="4" name="ArticulateGUID">
    <vt:lpwstr>6275B5F5-AA2B-44CC-B6E5-C614820C3295</vt:lpwstr>
  </property>
  <property fmtid="{D5CDD505-2E9C-101B-9397-08002B2CF9AE}" pid="5" name="ArticulateProjectFull">
    <vt:lpwstr>G:\Virtual Campus\Instructional Design\PROJECTS\Currents Projects\stem_consortium\PowerPoint\NSC-NoAudio-2012-09-18A.ppta</vt:lpwstr>
  </property>
</Properties>
</file>